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9"/>
  </p:notesMasterIdLst>
  <p:handoutMasterIdLst>
    <p:handoutMasterId r:id="rId120"/>
  </p:handoutMasterIdLst>
  <p:sldIdLst>
    <p:sldId id="274" r:id="rId5"/>
    <p:sldId id="972" r:id="rId6"/>
    <p:sldId id="1145" r:id="rId7"/>
    <p:sldId id="1195" r:id="rId8"/>
    <p:sldId id="1021" r:id="rId9"/>
    <p:sldId id="1196" r:id="rId10"/>
    <p:sldId id="1347" r:id="rId11"/>
    <p:sldId id="1349" r:id="rId12"/>
    <p:sldId id="1022" r:id="rId13"/>
    <p:sldId id="1348" r:id="rId14"/>
    <p:sldId id="1327" r:id="rId15"/>
    <p:sldId id="1328" r:id="rId16"/>
    <p:sldId id="1320" r:id="rId17"/>
    <p:sldId id="1329" r:id="rId18"/>
    <p:sldId id="1330" r:id="rId19"/>
    <p:sldId id="1026" r:id="rId20"/>
    <p:sldId id="407" r:id="rId21"/>
    <p:sldId id="406" r:id="rId22"/>
    <p:sldId id="1350" r:id="rId23"/>
    <p:sldId id="1351" r:id="rId24"/>
    <p:sldId id="1331" r:id="rId25"/>
    <p:sldId id="1332" r:id="rId26"/>
    <p:sldId id="1333" r:id="rId27"/>
    <p:sldId id="1334" r:id="rId28"/>
    <p:sldId id="1310" r:id="rId29"/>
    <p:sldId id="1311" r:id="rId30"/>
    <p:sldId id="1312" r:id="rId31"/>
    <p:sldId id="1335" r:id="rId32"/>
    <p:sldId id="1304" r:id="rId33"/>
    <p:sldId id="1074" r:id="rId34"/>
    <p:sldId id="1066" r:id="rId35"/>
    <p:sldId id="1336" r:id="rId36"/>
    <p:sldId id="1337" r:id="rId37"/>
    <p:sldId id="1321" r:id="rId38"/>
    <p:sldId id="1338" r:id="rId39"/>
    <p:sldId id="1322" r:id="rId40"/>
    <p:sldId id="1339" r:id="rId41"/>
    <p:sldId id="1095" r:id="rId42"/>
    <p:sldId id="1318" r:id="rId43"/>
    <p:sldId id="1083" r:id="rId44"/>
    <p:sldId id="967" r:id="rId45"/>
    <p:sldId id="1130" r:id="rId46"/>
    <p:sldId id="1352" r:id="rId47"/>
    <p:sldId id="1354" r:id="rId48"/>
    <p:sldId id="1355" r:id="rId49"/>
    <p:sldId id="1356" r:id="rId50"/>
    <p:sldId id="1357" r:id="rId51"/>
    <p:sldId id="1341" r:id="rId52"/>
    <p:sldId id="1313" r:id="rId53"/>
    <p:sldId id="1314" r:id="rId54"/>
    <p:sldId id="1358" r:id="rId55"/>
    <p:sldId id="1359" r:id="rId56"/>
    <p:sldId id="1360" r:id="rId57"/>
    <p:sldId id="1361" r:id="rId58"/>
    <p:sldId id="1362" r:id="rId59"/>
    <p:sldId id="1315" r:id="rId60"/>
    <p:sldId id="1091" r:id="rId61"/>
    <p:sldId id="1090" r:id="rId62"/>
    <p:sldId id="425" r:id="rId63"/>
    <p:sldId id="431" r:id="rId64"/>
    <p:sldId id="1363" r:id="rId65"/>
    <p:sldId id="1364" r:id="rId66"/>
    <p:sldId id="1365" r:id="rId67"/>
    <p:sldId id="1137" r:id="rId68"/>
    <p:sldId id="439" r:id="rId69"/>
    <p:sldId id="440" r:id="rId70"/>
    <p:sldId id="442" r:id="rId71"/>
    <p:sldId id="443" r:id="rId72"/>
    <p:sldId id="444" r:id="rId73"/>
    <p:sldId id="1387" r:id="rId74"/>
    <p:sldId id="1390" r:id="rId75"/>
    <p:sldId id="1194" r:id="rId76"/>
    <p:sldId id="1391" r:id="rId77"/>
    <p:sldId id="1392" r:id="rId78"/>
    <p:sldId id="1393" r:id="rId79"/>
    <p:sldId id="1394" r:id="rId80"/>
    <p:sldId id="1395" r:id="rId81"/>
    <p:sldId id="1396" r:id="rId82"/>
    <p:sldId id="1388" r:id="rId83"/>
    <p:sldId id="944" r:id="rId84"/>
    <p:sldId id="1045" r:id="rId85"/>
    <p:sldId id="1367" r:id="rId86"/>
    <p:sldId id="1368" r:id="rId87"/>
    <p:sldId id="1142" r:id="rId88"/>
    <p:sldId id="1342" r:id="rId89"/>
    <p:sldId id="1343" r:id="rId90"/>
    <p:sldId id="1344" r:id="rId91"/>
    <p:sldId id="1192" r:id="rId92"/>
    <p:sldId id="1369" r:id="rId93"/>
    <p:sldId id="1193" r:id="rId94"/>
    <p:sldId id="1345" r:id="rId95"/>
    <p:sldId id="1136" r:id="rId96"/>
    <p:sldId id="1374" r:id="rId97"/>
    <p:sldId id="1372" r:id="rId98"/>
    <p:sldId id="797" r:id="rId99"/>
    <p:sldId id="1371" r:id="rId100"/>
    <p:sldId id="1375" r:id="rId101"/>
    <p:sldId id="1370" r:id="rId102"/>
    <p:sldId id="1397" r:id="rId103"/>
    <p:sldId id="1373" r:id="rId104"/>
    <p:sldId id="1378" r:id="rId105"/>
    <p:sldId id="1340" r:id="rId106"/>
    <p:sldId id="1380" r:id="rId107"/>
    <p:sldId id="1381" r:id="rId108"/>
    <p:sldId id="1382" r:id="rId109"/>
    <p:sldId id="1383" r:id="rId110"/>
    <p:sldId id="1384" r:id="rId111"/>
    <p:sldId id="1385" r:id="rId112"/>
    <p:sldId id="1386" r:id="rId113"/>
    <p:sldId id="1010" r:id="rId114"/>
    <p:sldId id="973" r:id="rId115"/>
    <p:sldId id="1182" r:id="rId116"/>
    <p:sldId id="1183" r:id="rId117"/>
    <p:sldId id="1180" r:id="rId11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handoutMaster" Target="handoutMasters/handout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4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4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76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5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80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23EA7-EB51-46A2-286C-72CB16CA1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684E9-FA6F-F837-C409-95D23A384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F722F-ACCC-2C37-9E0C-C65840013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292F-9E50-2808-6A93-B40580897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35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4EE3D-8708-1502-CF1E-98FE89D24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BF7F2-18AD-0788-19DF-6A3B274CF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2EA7B-A63A-3535-5534-CFEC9D0AC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1CF9D-DA83-D756-9F69-6BC8FFA4B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54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3829-26CE-895B-B1E2-7F2C1A98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11B04-B53B-D7E6-63DD-BE4C0DC05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BB02A-3400-DF92-D8F1-BAA3132F9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4BBD-3575-D48C-5E97-01C45E9F7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78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3829-26CE-895B-B1E2-7F2C1A98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11B04-B53B-D7E6-63DD-BE4C0DC05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BB02A-3400-DF92-D8F1-BAA3132F9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4BBD-3575-D48C-5E97-01C45E9F7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91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77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05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6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2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34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66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51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8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00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2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82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6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11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43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52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1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6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66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D467D-7B85-DF22-43AD-0F2C8E1E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DDB2-9083-6DCD-DC99-65D7C899F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9E2EE-016E-C04B-3A44-11385F118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476AA-8061-E773-F1F6-F27680BC7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528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841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39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27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572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93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946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816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086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655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98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4D6C-6B21-AFF7-C08B-C62A82EB6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1E78-F2D9-F99D-B8CD-1326A4A72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05184-6584-A1E6-6507-DCD737DE4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79CF-28ED-A877-AACC-AA04ADF18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067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588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889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0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311.png"/><Relationship Id="rId3" Type="http://schemas.openxmlformats.org/officeDocument/2006/relationships/image" Target="../media/image37.png"/><Relationship Id="rId7" Type="http://schemas.openxmlformats.org/officeDocument/2006/relationships/image" Target="NULL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21.png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51.png"/><Relationship Id="rId4" Type="http://schemas.openxmlformats.org/officeDocument/2006/relationships/image" Target="../media/image3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github.io/devdocs/tutorial/general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311.png"/><Relationship Id="rId3" Type="http://schemas.openxmlformats.org/officeDocument/2006/relationships/image" Target="../media/image37.png"/><Relationship Id="rId7" Type="http://schemas.openxmlformats.org/officeDocument/2006/relationships/image" Target="NULL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77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60.png"/><Relationship Id="rId9" Type="http://schemas.openxmlformats.org/officeDocument/2006/relationships/image" Target="../media/image4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12.png"/><Relationship Id="rId5" Type="http://schemas.openxmlformats.org/officeDocument/2006/relationships/image" Target="../media/image610.png"/><Relationship Id="rId10" Type="http://schemas.openxmlformats.org/officeDocument/2006/relationships/image" Target="../media/image11.png"/><Relationship Id="rId4" Type="http://schemas.openxmlformats.org/officeDocument/2006/relationships/image" Target="../media/image510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3" Type="http://schemas.openxmlformats.org/officeDocument/2006/relationships/image" Target="NUL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0802714099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36.png"/><Relationship Id="rId5" Type="http://schemas.openxmlformats.org/officeDocument/2006/relationships/image" Target="NULL"/><Relationship Id="rId10" Type="http://schemas.openxmlformats.org/officeDocument/2006/relationships/image" Target="../media/image135.png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1.png"/><Relationship Id="rId5" Type="http://schemas.openxmlformats.org/officeDocument/2006/relationships/image" Target="../media/image1240.png"/><Relationship Id="rId4" Type="http://schemas.openxmlformats.org/officeDocument/2006/relationships/image" Target="../media/image1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38.png"/><Relationship Id="rId4" Type="http://schemas.openxmlformats.org/officeDocument/2006/relationships/image" Target="../media/image12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2.png"/><Relationship Id="rId9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7" Type="http://schemas.openxmlformats.org/officeDocument/2006/relationships/image" Target="../media/image13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53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../media/image154.png"/><Relationship Id="rId1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17</a:t>
              </a:r>
            </a:p>
            <a:p>
              <a:pPr algn="ctr"/>
              <a:r>
                <a:rPr lang="en-US" dirty="0"/>
                <a:t>Differential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13600C-7B59-5EDD-A5A3-9DAEF5AC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19" y="1687894"/>
            <a:ext cx="6704762" cy="48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4F4132-41A1-71BF-59BC-F56B7EDF9657}"/>
              </a:ext>
            </a:extLst>
          </p:cNvPr>
          <p:cNvGrpSpPr/>
          <p:nvPr/>
        </p:nvGrpSpPr>
        <p:grpSpPr>
          <a:xfrm>
            <a:off x="7833101" y="415529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E41181-2A04-B076-407E-BD2990F98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966154-BAE2-50EF-BE06-AE6C4D8B5D3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DDB8FAA-8D91-DE59-2040-02D549CEF95B}"/>
              </a:ext>
            </a:extLst>
          </p:cNvPr>
          <p:cNvSpPr/>
          <p:nvPr/>
        </p:nvSpPr>
        <p:spPr>
          <a:xfrm>
            <a:off x="1211399" y="4218228"/>
            <a:ext cx="4244773" cy="243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74B28B7-9886-7203-3EE4-E7A49DEE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571" y="2348151"/>
            <a:ext cx="1959236" cy="12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2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apply the </a:t>
            </a:r>
            <a:r>
              <a:rPr lang="en-US" sz="2400" b="1" dirty="0">
                <a:solidFill>
                  <a:srgbClr val="00B050"/>
                </a:solidFill>
              </a:rPr>
              <a:t>convolution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0070C0"/>
                </a:solidFill>
              </a:rPr>
              <a:t>kernel</a:t>
            </a:r>
            <a:r>
              <a:rPr lang="en-US" sz="2400" dirty="0"/>
              <a:t> to successive overlapping </a:t>
            </a:r>
            <a:r>
              <a:rPr lang="en-US" sz="2400" b="1" dirty="0"/>
              <a:t>3 x 3 </a:t>
            </a:r>
            <a:r>
              <a:rPr lang="en-US" sz="2400" b="1" i="1" dirty="0"/>
              <a:t>swatches</a:t>
            </a:r>
            <a:r>
              <a:rPr lang="en-US" sz="2400" dirty="0"/>
              <a:t> of the field grid (across both the x and y dimensions), we will find the </a:t>
            </a:r>
            <a:r>
              <a:rPr lang="en-US" sz="2400" dirty="0">
                <a:solidFill>
                  <a:srgbClr val="7030A0"/>
                </a:solidFill>
              </a:rPr>
              <a:t>“</a:t>
            </a:r>
            <a:r>
              <a:rPr lang="en-US" sz="2400" b="1" dirty="0">
                <a:solidFill>
                  <a:srgbClr val="7030A0"/>
                </a:solidFill>
              </a:rPr>
              <a:t>next in time</a:t>
            </a:r>
            <a:r>
              <a:rPr lang="en-US" sz="2400" dirty="0">
                <a:solidFill>
                  <a:srgbClr val="7030A0"/>
                </a:solidFill>
              </a:rPr>
              <a:t>”</a:t>
            </a:r>
            <a:r>
              <a:rPr lang="en-US" sz="2400" dirty="0"/>
              <a:t> value of the electric field for each point in the grid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convolution</a:t>
            </a:r>
            <a:r>
              <a:rPr lang="en-US" sz="2000" dirty="0"/>
              <a:t> involves multiplying each cell in the </a:t>
            </a:r>
            <a:r>
              <a:rPr lang="en-US" sz="2000" b="1" dirty="0"/>
              <a:t>3 x 3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kernel</a:t>
            </a:r>
            <a:r>
              <a:rPr lang="en-US" sz="2000" dirty="0"/>
              <a:t> with the corresponding cell in the </a:t>
            </a:r>
            <a:r>
              <a:rPr lang="en-US" sz="2000" i="1" dirty="0"/>
              <a:t>current swatch location </a:t>
            </a:r>
            <a:r>
              <a:rPr lang="en-US" sz="2000" dirty="0"/>
              <a:t>(within the grid) and then summing those nine products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convolve</a:t>
            </a:r>
            <a:r>
              <a:rPr lang="en-US" sz="2000" dirty="0"/>
              <a:t> the </a:t>
            </a:r>
            <a:r>
              <a:rPr lang="en-US" sz="2000" u="sng" dirty="0"/>
              <a:t>entire</a:t>
            </a:r>
            <a:r>
              <a:rPr lang="en-US" sz="2000" dirty="0"/>
              <a:t> 2D field grid with the kernel enough times to ensure every </a:t>
            </a:r>
            <a:r>
              <a:rPr lang="en-US" sz="2000" b="1" dirty="0">
                <a:solidFill>
                  <a:srgbClr val="7030A0"/>
                </a:solidFill>
              </a:rPr>
              <a:t>“next in time”</a:t>
            </a:r>
            <a:r>
              <a:rPr lang="en-US" sz="2000" dirty="0"/>
              <a:t> grid cell value is equal to its </a:t>
            </a:r>
            <a:r>
              <a:rPr lang="en-US" sz="2000" b="1" dirty="0">
                <a:solidFill>
                  <a:srgbClr val="FF0000"/>
                </a:solidFill>
              </a:rPr>
              <a:t>“prior in time”</a:t>
            </a:r>
            <a:r>
              <a:rPr lang="en-US" sz="2000" dirty="0"/>
              <a:t> grid cell value – meaning there is </a:t>
            </a:r>
            <a:r>
              <a:rPr lang="en-US" sz="2000" b="1" dirty="0"/>
              <a:t>no change over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this condition is realized, we have reached a steady state and therefore have an electro</a:t>
            </a:r>
            <a:r>
              <a:rPr lang="en-US" sz="2400" b="1" dirty="0"/>
              <a:t>static</a:t>
            </a:r>
            <a:r>
              <a:rPr lang="en-US" sz="2400" dirty="0"/>
              <a:t> field. This iterative approach is called the </a:t>
            </a:r>
            <a:r>
              <a:rPr lang="en-US" sz="2400" b="1" dirty="0">
                <a:solidFill>
                  <a:srgbClr val="7030A0"/>
                </a:solidFill>
              </a:rPr>
              <a:t>Jacobi Relaxation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ordinary differential equations (ODEs), we must specify the </a:t>
            </a:r>
            <a:r>
              <a:rPr lang="en-US" sz="2400" b="1" dirty="0">
                <a:solidFill>
                  <a:srgbClr val="00B050"/>
                </a:solidFill>
              </a:rPr>
              <a:t>initial conditions </a:t>
            </a:r>
            <a:r>
              <a:rPr lang="en-US" sz="2400" dirty="0"/>
              <a:t>for an exact solution. We must specify </a:t>
            </a:r>
            <a:r>
              <a:rPr lang="en-US" sz="2400" b="1" dirty="0">
                <a:solidFill>
                  <a:srgbClr val="0070C0"/>
                </a:solidFill>
              </a:rPr>
              <a:t>boundary conditions </a:t>
            </a:r>
            <a:r>
              <a:rPr lang="en-US" sz="2400" dirty="0"/>
              <a:t>with partial differential equations (PDEs)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our simulation of the </a:t>
            </a:r>
            <a:r>
              <a:rPr lang="en-US" sz="2400" b="1" dirty="0">
                <a:solidFill>
                  <a:srgbClr val="7030A0"/>
                </a:solidFill>
              </a:rPr>
              <a:t>electrostatic field around parallel plates</a:t>
            </a:r>
            <a:r>
              <a:rPr lang="en-US" sz="2400" dirty="0"/>
              <a:t>, we have two choices for boundary conditions: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Neumann boundary conditions</a:t>
            </a:r>
            <a:r>
              <a:rPr lang="en-US" sz="2000" dirty="0"/>
              <a:t>: the plates are surrounded by walls of conductors, thus preventing any </a:t>
            </a:r>
            <a:r>
              <a:rPr lang="en-US" sz="2000" b="1" dirty="0">
                <a:solidFill>
                  <a:srgbClr val="FF0000"/>
                </a:solidFill>
              </a:rPr>
              <a:t>electric potential</a:t>
            </a:r>
            <a:r>
              <a:rPr lang="en-US" sz="2000" dirty="0"/>
              <a:t> from building up along the walls, so the cells around the outermost edges of the grid are forced to maintain the same field strength as their neighboring cells. This makes a </a:t>
            </a:r>
            <a:r>
              <a:rPr lang="en-US" sz="2000" b="1" dirty="0"/>
              <a:t>zero gradient</a:t>
            </a:r>
            <a:r>
              <a:rPr lang="en-US" sz="2000" dirty="0"/>
              <a:t> along the walls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Dirichlet boundary conditions</a:t>
            </a:r>
            <a:r>
              <a:rPr lang="en-US" sz="2000" dirty="0"/>
              <a:t>: the plates are surrounded by walls of insulators, thus preventing any </a:t>
            </a:r>
            <a:r>
              <a:rPr lang="en-US" sz="2000" b="1" dirty="0">
                <a:solidFill>
                  <a:srgbClr val="FF0000"/>
                </a:solidFill>
              </a:rPr>
              <a:t>electric charge </a:t>
            </a:r>
            <a:r>
              <a:rPr lang="en-US" sz="2000" dirty="0"/>
              <a:t>from building up along the walls, so the cells around the outmost edges of the grid are forced to maintain a </a:t>
            </a:r>
            <a:r>
              <a:rPr lang="en-US" sz="2000" b="1" dirty="0"/>
              <a:t>zero</a:t>
            </a:r>
            <a:r>
              <a:rPr lang="en-US" sz="2000" dirty="0"/>
              <a:t> </a:t>
            </a:r>
            <a:r>
              <a:rPr lang="en-US" sz="2000" b="1" dirty="0"/>
              <a:t>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FB653-679F-96A9-7174-BBD846262F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38" y="1430955"/>
            <a:ext cx="6009524" cy="1895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6FE59-18D1-6477-C749-A5A20CE563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7" y="3919910"/>
            <a:ext cx="3780952" cy="21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611E7-E3D1-1EC1-BE03-8550FEAC2E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382" y="3919910"/>
            <a:ext cx="3780952" cy="21333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D1B095-C746-6138-38CC-D111BA663E1F}"/>
              </a:ext>
            </a:extLst>
          </p:cNvPr>
          <p:cNvGrpSpPr/>
          <p:nvPr/>
        </p:nvGrpSpPr>
        <p:grpSpPr>
          <a:xfrm>
            <a:off x="7508217" y="295686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E50BCA-6790-7550-F813-55792F274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B9D9FE-FA06-FDA0-91DF-C31DBCCB634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C11119-2213-7F9C-52CA-353F061AE222}"/>
              </a:ext>
            </a:extLst>
          </p:cNvPr>
          <p:cNvGrpSpPr/>
          <p:nvPr/>
        </p:nvGrpSpPr>
        <p:grpSpPr>
          <a:xfrm>
            <a:off x="3064688" y="517112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FD076D-D597-7661-E40C-0CF6BE9EB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DF2499-8F2E-4329-A165-84FB815FE80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BBE97D-E4B0-B8FD-5191-BD2D9B77F36F}"/>
              </a:ext>
            </a:extLst>
          </p:cNvPr>
          <p:cNvGrpSpPr/>
          <p:nvPr/>
        </p:nvGrpSpPr>
        <p:grpSpPr>
          <a:xfrm>
            <a:off x="6737193" y="5171120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53CCB-C1F5-4526-F761-685F53D1D7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F4C86E-BD12-81E1-91EA-4AEFAFFA9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46F32E1-409A-AA35-486B-424EA6871ECD}"/>
              </a:ext>
            </a:extLst>
          </p:cNvPr>
          <p:cNvSpPr/>
          <p:nvPr/>
        </p:nvSpPr>
        <p:spPr>
          <a:xfrm>
            <a:off x="1243013" y="4643438"/>
            <a:ext cx="3049377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632F49-8AFD-5954-7E50-2BA461D61E9E}"/>
              </a:ext>
            </a:extLst>
          </p:cNvPr>
          <p:cNvSpPr/>
          <p:nvPr/>
        </p:nvSpPr>
        <p:spPr>
          <a:xfrm>
            <a:off x="5152014" y="4643438"/>
            <a:ext cx="3160713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92655-0785-8004-76AD-64C0DBF5C8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34" y="1369564"/>
            <a:ext cx="5447619" cy="14285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CFEE81-2424-5166-8CC4-B9292D8C8174}"/>
              </a:ext>
            </a:extLst>
          </p:cNvPr>
          <p:cNvGrpSpPr/>
          <p:nvPr/>
        </p:nvGrpSpPr>
        <p:grpSpPr>
          <a:xfrm>
            <a:off x="7119891" y="180366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5D9F8A-10C3-67E5-B758-605766B29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5A6E2-E760-A283-DE2E-2CEB381A3B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BEE84-5037-4EED-7AB2-011D97C8BC50}"/>
              </a:ext>
            </a:extLst>
          </p:cNvPr>
          <p:cNvSpPr/>
          <p:nvPr/>
        </p:nvSpPr>
        <p:spPr>
          <a:xfrm>
            <a:off x="5188245" y="1872175"/>
            <a:ext cx="164805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4F9539-FDA2-D5C6-15B6-07AAD72C9F9B}"/>
              </a:ext>
            </a:extLst>
          </p:cNvPr>
          <p:cNvSpPr/>
          <p:nvPr/>
        </p:nvSpPr>
        <p:spPr>
          <a:xfrm>
            <a:off x="5571704" y="1872175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62A886-6674-7B06-063B-3041FDEB441B}"/>
              </a:ext>
            </a:extLst>
          </p:cNvPr>
          <p:cNvSpPr/>
          <p:nvPr/>
        </p:nvSpPr>
        <p:spPr>
          <a:xfrm>
            <a:off x="5188245" y="2098667"/>
            <a:ext cx="164805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B32892-8DEB-92A2-C77F-07843929461E}"/>
              </a:ext>
            </a:extLst>
          </p:cNvPr>
          <p:cNvSpPr/>
          <p:nvPr/>
        </p:nvSpPr>
        <p:spPr>
          <a:xfrm>
            <a:off x="5571704" y="2098667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CD1410-5430-533E-93DF-AAD961845C92}"/>
              </a:ext>
            </a:extLst>
          </p:cNvPr>
          <p:cNvGrpSpPr/>
          <p:nvPr/>
        </p:nvGrpSpPr>
        <p:grpSpPr>
          <a:xfrm>
            <a:off x="7119891" y="202389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E38486-DF68-FCC2-AE35-D3FB2188D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E1114D-FB5D-68CA-A3D7-0A62064766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866768-1885-BAB9-A419-024B91749FF4}"/>
              </a:ext>
            </a:extLst>
          </p:cNvPr>
          <p:cNvGrpSpPr/>
          <p:nvPr/>
        </p:nvGrpSpPr>
        <p:grpSpPr>
          <a:xfrm>
            <a:off x="3960912" y="2247264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373CEC-22BA-A40E-0ACB-F4BCD175BF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50BE22-82E2-6E90-42EE-F5B56C4A3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00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6385FE2-FEBF-93CD-6A90-46C16EFC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14" y="3024627"/>
            <a:ext cx="5857143" cy="330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92655-0785-8004-76AD-64C0DBF5C8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34" y="1369564"/>
            <a:ext cx="5447619" cy="142857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5BC6718-53F6-0C93-6836-7AA91C5A7D4F}"/>
              </a:ext>
            </a:extLst>
          </p:cNvPr>
          <p:cNvGrpSpPr/>
          <p:nvPr/>
        </p:nvGrpSpPr>
        <p:grpSpPr>
          <a:xfrm>
            <a:off x="5141044" y="301081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92DD69D-8358-52F1-5462-05AE81056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3711AD-5599-7FC5-F82A-DBFF5D9359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81C1F3-F88A-3861-9C69-6F2047B69BC4}"/>
              </a:ext>
            </a:extLst>
          </p:cNvPr>
          <p:cNvSpPr/>
          <p:nvPr/>
        </p:nvSpPr>
        <p:spPr>
          <a:xfrm>
            <a:off x="3601297" y="3079744"/>
            <a:ext cx="1275503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BE4E5C-ABCA-8CE4-4897-815CC0EE5EEE}"/>
              </a:ext>
            </a:extLst>
          </p:cNvPr>
          <p:cNvSpPr/>
          <p:nvPr/>
        </p:nvSpPr>
        <p:spPr>
          <a:xfrm>
            <a:off x="5571704" y="1872175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2325417-778F-5F57-9731-56356AF8FE63}"/>
              </a:ext>
            </a:extLst>
          </p:cNvPr>
          <p:cNvCxnSpPr>
            <a:cxnSpLocks/>
            <a:stCxn id="14" idx="1"/>
            <a:endCxn id="10" idx="0"/>
          </p:cNvCxnSpPr>
          <p:nvPr/>
        </p:nvCxnSpPr>
        <p:spPr>
          <a:xfrm rot="10800000" flipV="1">
            <a:off x="4239050" y="1985530"/>
            <a:ext cx="1332655" cy="10942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12EAD0-4704-A714-B6AD-E0139BF12B2E}"/>
              </a:ext>
            </a:extLst>
          </p:cNvPr>
          <p:cNvGrpSpPr/>
          <p:nvPr/>
        </p:nvGrpSpPr>
        <p:grpSpPr>
          <a:xfrm>
            <a:off x="3495368" y="331946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F0960-1A32-0F40-BBF7-5C84A92CCB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850A4-11F4-AFC9-1EE2-45A05497763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42F18D-3643-DE54-9711-980F6DF420FA}"/>
              </a:ext>
            </a:extLst>
          </p:cNvPr>
          <p:cNvSpPr txBox="1"/>
          <p:nvPr/>
        </p:nvSpPr>
        <p:spPr>
          <a:xfrm>
            <a:off x="5101187" y="3279353"/>
            <a:ext cx="198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Left plate at -1 Volts</a:t>
            </a:r>
          </a:p>
          <a:p>
            <a:r>
              <a:rPr lang="en-US" sz="1400" dirty="0">
                <a:solidFill>
                  <a:srgbClr val="FFFF00"/>
                </a:solidFill>
              </a:rPr>
              <a:t>Right plate at +1 Volts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826075-2357-3E1E-E97E-EE1A697F9E14}"/>
              </a:ext>
            </a:extLst>
          </p:cNvPr>
          <p:cNvGrpSpPr/>
          <p:nvPr/>
        </p:nvGrpSpPr>
        <p:grpSpPr>
          <a:xfrm>
            <a:off x="2724801" y="3905322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3E1FC-9341-2833-8EFB-79DBAC92E49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239599-69D6-972D-1B1E-F90D552DC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59D7EA-D3C3-0662-0512-C2150962A54A}"/>
              </a:ext>
            </a:extLst>
          </p:cNvPr>
          <p:cNvGrpSpPr/>
          <p:nvPr/>
        </p:nvGrpSpPr>
        <p:grpSpPr>
          <a:xfrm>
            <a:off x="4159758" y="4139630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85DFA8-9395-7432-35FD-B1BF1CCAE50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447090-9EA7-3022-67D1-9EEC40022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8E996-DA31-3969-EBEF-9EB7452615B6}"/>
                  </a:ext>
                </a:extLst>
              </p:cNvPr>
              <p:cNvSpPr txBox="1"/>
              <p:nvPr/>
            </p:nvSpPr>
            <p:spPr>
              <a:xfrm>
                <a:off x="5266134" y="3831633"/>
                <a:ext cx="19852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Discretize over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grid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8E996-DA31-3969-EBEF-9EB745261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134" y="3831633"/>
                <a:ext cx="1985230" cy="523220"/>
              </a:xfrm>
              <a:prstGeom prst="rect">
                <a:avLst/>
              </a:prstGeom>
              <a:blipFill>
                <a:blip r:embed="rId4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6347C6D-1167-BB21-7FA1-05AE5C043064}"/>
              </a:ext>
            </a:extLst>
          </p:cNvPr>
          <p:cNvSpPr txBox="1"/>
          <p:nvPr/>
        </p:nvSpPr>
        <p:spPr>
          <a:xfrm>
            <a:off x="5101187" y="4383914"/>
            <a:ext cx="2328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Each plate is 1 column wide by 40 rows high, separated by 40 columns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CF186E-435F-E1F3-B688-2A695B546BC6}"/>
              </a:ext>
            </a:extLst>
          </p:cNvPr>
          <p:cNvSpPr/>
          <p:nvPr/>
        </p:nvSpPr>
        <p:spPr>
          <a:xfrm>
            <a:off x="2402681" y="4476958"/>
            <a:ext cx="1147763" cy="1850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8947AC-FB97-0AF8-2ED9-3214760C062C}"/>
              </a:ext>
            </a:extLst>
          </p:cNvPr>
          <p:cNvGrpSpPr/>
          <p:nvPr/>
        </p:nvGrpSpPr>
        <p:grpSpPr>
          <a:xfrm>
            <a:off x="4753458" y="5069709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466912-838A-9790-1EBE-AFC552B3F8E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FB2765C-F1C5-42F0-D0A8-C9DF3E223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D634D21-84CC-11EB-223D-CC5718E7B3C9}"/>
              </a:ext>
            </a:extLst>
          </p:cNvPr>
          <p:cNvSpPr txBox="1"/>
          <p:nvPr/>
        </p:nvSpPr>
        <p:spPr>
          <a:xfrm>
            <a:off x="5266134" y="5292961"/>
            <a:ext cx="198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Boolean indexing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A07F36-6E37-73C4-B175-9EBA5FFA62FB}"/>
                  </a:ext>
                </a:extLst>
              </p:cNvPr>
              <p:cNvSpPr txBox="1"/>
              <p:nvPr/>
            </p:nvSpPr>
            <p:spPr>
              <a:xfrm>
                <a:off x="7486650" y="5609278"/>
                <a:ext cx="1381403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A07F36-6E37-73C4-B175-9EBA5FFA6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5609278"/>
                <a:ext cx="1381403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5703A2CF-70A3-EDCE-4BFB-7B08C7EC28CE}"/>
              </a:ext>
            </a:extLst>
          </p:cNvPr>
          <p:cNvSpPr/>
          <p:nvPr/>
        </p:nvSpPr>
        <p:spPr>
          <a:xfrm>
            <a:off x="2580546" y="5843587"/>
            <a:ext cx="2943954" cy="2077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B9687C-1567-A95D-2DF0-E70A57832122}"/>
              </a:ext>
            </a:extLst>
          </p:cNvPr>
          <p:cNvGrpSpPr/>
          <p:nvPr/>
        </p:nvGrpSpPr>
        <p:grpSpPr>
          <a:xfrm>
            <a:off x="3355318" y="5991099"/>
            <a:ext cx="1076632" cy="369332"/>
            <a:chOff x="2157212" y="5373058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C5E49B-0EFF-A8CA-B863-0FA484B6773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EBF36EC-143F-6F0A-61C0-438664CB3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B670477-4106-84F9-D161-556370782FC1}"/>
              </a:ext>
            </a:extLst>
          </p:cNvPr>
          <p:cNvSpPr/>
          <p:nvPr/>
        </p:nvSpPr>
        <p:spPr>
          <a:xfrm>
            <a:off x="8055413" y="5850731"/>
            <a:ext cx="250171" cy="207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  <p:bldP spid="37" grpId="0"/>
      <p:bldP spid="38" grpId="0"/>
      <p:bldP spid="39" grpId="0" animBg="1"/>
      <p:bldP spid="43" grpId="0"/>
      <p:bldP spid="48" grpId="0"/>
      <p:bldP spid="49" grpId="0" animBg="1"/>
      <p:bldP spid="5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6A2FE-8DD2-DD72-1E58-CB6183D983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71" y="1561394"/>
            <a:ext cx="5142857" cy="25714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9FA7056-C59F-F8B9-C338-3C8C35348016}"/>
              </a:ext>
            </a:extLst>
          </p:cNvPr>
          <p:cNvGrpSpPr/>
          <p:nvPr/>
        </p:nvGrpSpPr>
        <p:grpSpPr>
          <a:xfrm>
            <a:off x="3261168" y="150602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76C830-316F-2521-1446-582BDF81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BD725C-6B3C-4971-4859-3AA31467CA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BD5412-4340-69B8-9AFE-260A012CCB9E}"/>
              </a:ext>
            </a:extLst>
          </p:cNvPr>
          <p:cNvGrpSpPr/>
          <p:nvPr/>
        </p:nvGrpSpPr>
        <p:grpSpPr>
          <a:xfrm>
            <a:off x="4218837" y="1746060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0D66E2-C70A-5267-0474-7BA2E69CF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AF8DC5-29D7-0538-F356-7B6E4318484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0F4F2A1-1735-A39C-7F17-332D9D39A030}"/>
              </a:ext>
            </a:extLst>
          </p:cNvPr>
          <p:cNvSpPr txBox="1"/>
          <p:nvPr/>
        </p:nvSpPr>
        <p:spPr>
          <a:xfrm>
            <a:off x="1269580" y="4293343"/>
            <a:ext cx="691474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Zero-padding</a:t>
            </a:r>
            <a:r>
              <a:rPr lang="en-US" sz="1600" dirty="0"/>
              <a:t>: The input grid is extended with zeros beyond its boundaries </a:t>
            </a:r>
            <a:r>
              <a:rPr lang="en-US" sz="1600" u="sng" dirty="0"/>
              <a:t>before</a:t>
            </a:r>
            <a:r>
              <a:rPr lang="en-US" sz="1600" dirty="0"/>
              <a:t> the convolution operation. This padding ensures that the kernel can overlap with all elements of the input grid, </a:t>
            </a:r>
            <a:r>
              <a:rPr lang="en-US" sz="1600" i="1" dirty="0"/>
              <a:t>even those near the edges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Output size</a:t>
            </a:r>
            <a:r>
              <a:rPr lang="en-US" sz="1600" dirty="0"/>
              <a:t>: The constant mode ensures the </a:t>
            </a:r>
            <a:r>
              <a:rPr lang="en-US" sz="1600" b="1" dirty="0">
                <a:solidFill>
                  <a:srgbClr val="00B050"/>
                </a:solidFill>
              </a:rPr>
              <a:t>output</a:t>
            </a:r>
            <a:r>
              <a:rPr lang="en-US" sz="1600" dirty="0"/>
              <a:t> grid is the same as the </a:t>
            </a:r>
            <a:r>
              <a:rPr lang="en-US" sz="1600" b="1" dirty="0">
                <a:solidFill>
                  <a:srgbClr val="0070C0"/>
                </a:solidFill>
              </a:rPr>
              <a:t>input</a:t>
            </a:r>
            <a:r>
              <a:rPr lang="en-US" sz="1600" dirty="0"/>
              <a:t> grid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Convolution operation</a:t>
            </a:r>
            <a:r>
              <a:rPr lang="en-US" sz="1600" dirty="0"/>
              <a:t>: The kernel slides over the extended input grid, computing the </a:t>
            </a:r>
            <a:r>
              <a:rPr lang="en-US" sz="1600" b="1" dirty="0">
                <a:solidFill>
                  <a:srgbClr val="FF0000"/>
                </a:solidFill>
              </a:rPr>
              <a:t>dot product </a:t>
            </a:r>
            <a:r>
              <a:rPr lang="en-US" sz="1600" dirty="0"/>
              <a:t>at each input grid position</a:t>
            </a:r>
            <a:endParaRPr lang="en-US" sz="1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BEC569-CCBA-CF38-D574-177866880103}"/>
              </a:ext>
            </a:extLst>
          </p:cNvPr>
          <p:cNvGrpSpPr/>
          <p:nvPr/>
        </p:nvGrpSpPr>
        <p:grpSpPr>
          <a:xfrm>
            <a:off x="7140290" y="219398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D74A1D-F48D-05D7-3085-10F64CF448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5C4F35-09EE-5EE0-447F-6D0A6FF5D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17A8C4D-6FDF-F1D7-858F-0BC899C72C23}"/>
              </a:ext>
            </a:extLst>
          </p:cNvPr>
          <p:cNvSpPr/>
          <p:nvPr/>
        </p:nvSpPr>
        <p:spPr>
          <a:xfrm>
            <a:off x="5554413" y="2267107"/>
            <a:ext cx="1428278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D7C86F-A5B7-4F5E-7CB3-83A6D2227B3D}"/>
              </a:ext>
            </a:extLst>
          </p:cNvPr>
          <p:cNvGrpSpPr/>
          <p:nvPr/>
        </p:nvGrpSpPr>
        <p:grpSpPr>
          <a:xfrm>
            <a:off x="5905245" y="2662442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7975FB-B0BC-819E-A798-9698756244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D6649F-C2F6-A272-50BA-302BB0CF5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B5FF27-2861-0392-A899-D8FEC7F0D011}"/>
              </a:ext>
            </a:extLst>
          </p:cNvPr>
          <p:cNvGrpSpPr/>
          <p:nvPr/>
        </p:nvGrpSpPr>
        <p:grpSpPr>
          <a:xfrm>
            <a:off x="5626520" y="3173936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56DCA2-625C-F0D0-FD15-A5F988EE470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D97EA04-8170-6619-027A-ED63C6D42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94550D-21E7-B865-400F-A6661E1292D0}"/>
              </a:ext>
            </a:extLst>
          </p:cNvPr>
          <p:cNvGrpSpPr/>
          <p:nvPr/>
        </p:nvGrpSpPr>
        <p:grpSpPr>
          <a:xfrm>
            <a:off x="4039540" y="3802553"/>
            <a:ext cx="1076632" cy="369332"/>
            <a:chOff x="2157212" y="5373058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814B7BB-0A9A-345D-5101-5D9E7033962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19D658-95C0-7799-944E-E9F1B6B6A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057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56EDCC0-0B43-4CB8-05ED-0E4AB5C29D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5" y="1778491"/>
            <a:ext cx="6876190" cy="35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87CFA2-823F-58E9-3EAB-C36A4B97F423}"/>
              </a:ext>
            </a:extLst>
          </p:cNvPr>
          <p:cNvGrpSpPr/>
          <p:nvPr/>
        </p:nvGrpSpPr>
        <p:grpSpPr>
          <a:xfrm>
            <a:off x="8034926" y="1972607"/>
            <a:ext cx="888713" cy="369332"/>
            <a:chOff x="4968362" y="2079211"/>
            <a:chExt cx="888713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1CCA6E-D21B-4B4B-F042-0C852B94B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48042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5A16C3-7CDC-84D5-5341-DBCB4DB88C16}"/>
                </a:ext>
              </a:extLst>
            </p:cNvPr>
            <p:cNvSpPr txBox="1"/>
            <p:nvPr/>
          </p:nvSpPr>
          <p:spPr>
            <a:xfrm>
              <a:off x="5473617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2C8D3-E4C5-B352-8381-370691B1B825}"/>
              </a:ext>
            </a:extLst>
          </p:cNvPr>
          <p:cNvSpPr/>
          <p:nvPr/>
        </p:nvSpPr>
        <p:spPr>
          <a:xfrm>
            <a:off x="6989841" y="2054802"/>
            <a:ext cx="882991" cy="20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8A12D5-E392-C285-B85B-7C394E008735}"/>
              </a:ext>
            </a:extLst>
          </p:cNvPr>
          <p:cNvGrpSpPr/>
          <p:nvPr/>
        </p:nvGrpSpPr>
        <p:grpSpPr>
          <a:xfrm>
            <a:off x="5931910" y="219720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A5E8D6-39BF-6F1C-F657-28E2321E1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6AC6B5-26E8-F1BB-758F-6786CD48F6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0422EA-9620-DE48-3974-A22EDCC3FF8D}"/>
              </a:ext>
            </a:extLst>
          </p:cNvPr>
          <p:cNvGrpSpPr/>
          <p:nvPr/>
        </p:nvGrpSpPr>
        <p:grpSpPr>
          <a:xfrm>
            <a:off x="4436547" y="2681702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222C99-E3A0-B38C-CF39-3C4B1A7CE3F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B1D61C-45F6-BA9B-79CF-E2E9A7DA4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0368351-769E-13A2-2341-F355CA75CA96}"/>
              </a:ext>
            </a:extLst>
          </p:cNvPr>
          <p:cNvSpPr txBox="1"/>
          <p:nvPr/>
        </p:nvSpPr>
        <p:spPr>
          <a:xfrm>
            <a:off x="3177814" y="3519035"/>
            <a:ext cx="29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 function name has an intrinsic value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3B7B88-2B91-A0E2-7168-D3F2721F6482}"/>
              </a:ext>
            </a:extLst>
          </p:cNvPr>
          <p:cNvGrpSpPr/>
          <p:nvPr/>
        </p:nvGrpSpPr>
        <p:grpSpPr>
          <a:xfrm>
            <a:off x="4664895" y="3803320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6D5FBB-15AD-9F66-469D-FA10C16B386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80FBC2-AA0A-C31D-8523-6532E8427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055C4B-99FA-EBF7-4E30-FBCAA2BC692C}"/>
              </a:ext>
            </a:extLst>
          </p:cNvPr>
          <p:cNvGrpSpPr/>
          <p:nvPr/>
        </p:nvGrpSpPr>
        <p:grpSpPr>
          <a:xfrm>
            <a:off x="3367904" y="4946873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8EA801-CFE9-FCB4-A798-10A430C9B1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0634A03-B0E3-969A-134F-8A7533247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896AD1-5AC5-C8D5-3E9E-D69CC4B673FB}"/>
              </a:ext>
            </a:extLst>
          </p:cNvPr>
          <p:cNvSpPr txBox="1"/>
          <p:nvPr/>
        </p:nvSpPr>
        <p:spPr>
          <a:xfrm>
            <a:off x="4457174" y="4927730"/>
            <a:ext cx="255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We are modeling a square grid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372F66-8C8B-FA30-5DF7-EC7A80E4729C}"/>
              </a:ext>
            </a:extLst>
          </p:cNvPr>
          <p:cNvSpPr/>
          <p:nvPr/>
        </p:nvSpPr>
        <p:spPr>
          <a:xfrm>
            <a:off x="1497024" y="3874213"/>
            <a:ext cx="1276404" cy="20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  <p:bldP spid="39" grpId="0"/>
      <p:bldP spid="4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DE112A-4D72-8A6B-EDCD-2B8C1554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631679"/>
            <a:ext cx="7557025" cy="46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9102B-D385-AB21-803E-D13275CD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360" y="1775193"/>
            <a:ext cx="2352381" cy="2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48D92-7FC9-3948-7682-5931816A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8" y="1631679"/>
            <a:ext cx="7557025" cy="46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95CA23-5B55-BE44-8FFD-ED3B2558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47" y="1773780"/>
            <a:ext cx="2786420" cy="272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9CF7BB-D8E4-B04F-5EE9-5383F064E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7" y="1631679"/>
            <a:ext cx="7557026" cy="46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5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1EA17B-5E84-D66F-6CF9-7AE74385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1596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39BE08F-1AAE-36DE-A486-2C8E2B5D1334}"/>
              </a:ext>
            </a:extLst>
          </p:cNvPr>
          <p:cNvSpPr/>
          <p:nvPr/>
        </p:nvSpPr>
        <p:spPr>
          <a:xfrm>
            <a:off x="5811721" y="4129318"/>
            <a:ext cx="899532" cy="297366"/>
          </a:xfrm>
          <a:prstGeom prst="wedgeRoundRectCallout">
            <a:avLst>
              <a:gd name="adj1" fmla="val -62982"/>
              <a:gd name="adj2" fmla="val 1750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SAFE!</a:t>
            </a:r>
          </a:p>
        </p:txBody>
      </p:sp>
    </p:spTree>
    <p:extLst>
      <p:ext uri="{BB962C8B-B14F-4D97-AF65-F5344CB8AC3E}">
        <p14:creationId xmlns:p14="http://schemas.microsoft.com/office/powerpoint/2010/main" val="409283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develop 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equations of motion </a:t>
                </a:r>
                <a:r>
                  <a:rPr lang="en-US" sz="2400" dirty="0"/>
                  <a:t>to accurately plot the 2D trajectory of a projectile moving through a uniform gravitational field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forward-in-time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higher-order approach like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Runge-Kutta</a:t>
                </a:r>
                <a:r>
                  <a:rPr lang="en-US" sz="2000" dirty="0"/>
                  <a:t> improves accuracy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improves the accuracy of the estimations but then requires more time to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D42292-4054-DD35-DAB0-EB29893C0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44" y="1825625"/>
            <a:ext cx="412510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  <a:p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1A6979-6433-323B-A0AF-A877F41C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24502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</a:t>
            </a:r>
            <a:r>
              <a:rPr lang="en-US" sz="2400" dirty="0" err="1"/>
              <a:t>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17-01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harmonograph.py</a:t>
            </a:r>
            <a:r>
              <a:rPr lang="en-US" sz="2400" dirty="0"/>
              <a:t> to reproduce this ellipse: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97F17-3390-6C65-E903-4F2D747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60" y="2288882"/>
            <a:ext cx="3886879" cy="29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71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6031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Python file called </a:t>
            </a:r>
            <a:r>
              <a:rPr lang="en-US" sz="2400" b="1" dirty="0"/>
              <a:t>rlc_circuit.py</a:t>
            </a:r>
          </a:p>
          <a:p>
            <a:r>
              <a:rPr lang="en-US" sz="2400" dirty="0"/>
              <a:t>Your code should plot the current over time flowing through an RLC circuit that maintains a constant DC voltage</a:t>
            </a:r>
          </a:p>
          <a:p>
            <a:r>
              <a:rPr lang="en-US" sz="2400" dirty="0"/>
              <a:t>Use SciPy to estimate this 2</a:t>
            </a:r>
            <a:r>
              <a:rPr lang="en-US" sz="2400" baseline="30000" dirty="0"/>
              <a:t>nd</a:t>
            </a:r>
            <a:r>
              <a:rPr lang="en-US" sz="2400" dirty="0"/>
              <a:t> order homogenous ODE out to 1 second in duration using these values</a:t>
            </a:r>
          </a:p>
          <a:p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5635C-100D-8609-90C1-2BFAD82F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690689"/>
            <a:ext cx="1185327" cy="1641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/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AB117CF-7DA1-3DB8-1D81-7B8BB7D65B3D}"/>
              </a:ext>
            </a:extLst>
          </p:cNvPr>
          <p:cNvSpPr txBox="1"/>
          <p:nvPr/>
        </p:nvSpPr>
        <p:spPr>
          <a:xfrm>
            <a:off x="6550701" y="4399613"/>
            <a:ext cx="1708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 Ohms</a:t>
            </a:r>
          </a:p>
          <a:p>
            <a:r>
              <a:rPr lang="en-US" dirty="0"/>
              <a:t>L = 0.01 Henries</a:t>
            </a:r>
          </a:p>
          <a:p>
            <a:r>
              <a:rPr lang="en-US" dirty="0"/>
              <a:t>C = 0.01 Farads</a:t>
            </a:r>
          </a:p>
          <a:p>
            <a:r>
              <a:rPr lang="en-US" dirty="0"/>
              <a:t>Initial I = 1 Amp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61559-0B8D-BFFA-801B-CF362D07B1A3}"/>
              </a:ext>
            </a:extLst>
          </p:cNvPr>
          <p:cNvCxnSpPr/>
          <p:nvPr/>
        </p:nvCxnSpPr>
        <p:spPr>
          <a:xfrm>
            <a:off x="4796852" y="4931764"/>
            <a:ext cx="1661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F0609-4960-D24E-962F-CA51DABD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5" y="1282089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686051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612191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DD8-DA35-8EA6-9596-19C5D9BD3E32}"/>
              </a:ext>
            </a:extLst>
          </p:cNvPr>
          <p:cNvSpPr/>
          <p:nvPr/>
        </p:nvSpPr>
        <p:spPr>
          <a:xfrm>
            <a:off x="4858491" y="252174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3730D-B3D7-EE13-ABA2-F87328D5C1C4}"/>
              </a:ext>
            </a:extLst>
          </p:cNvPr>
          <p:cNvSpPr/>
          <p:nvPr/>
        </p:nvSpPr>
        <p:spPr>
          <a:xfrm>
            <a:off x="3279527" y="434560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F6F769-6D78-46C8-A578-BD49B64F6A0E}"/>
              </a:ext>
            </a:extLst>
          </p:cNvPr>
          <p:cNvCxnSpPr>
            <a:stCxn id="5" idx="0"/>
            <a:endCxn id="14" idx="1"/>
          </p:cNvCxnSpPr>
          <p:nvPr/>
        </p:nvCxnSpPr>
        <p:spPr>
          <a:xfrm rot="16200000" flipH="1" flipV="1">
            <a:off x="3204782" y="2596488"/>
            <a:ext cx="2132895" cy="1983406"/>
          </a:xfrm>
          <a:prstGeom prst="bentConnector4">
            <a:avLst>
              <a:gd name="adj1" fmla="val -7555"/>
              <a:gd name="adj2" fmla="val 13684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3" grpId="0" animBg="1"/>
      <p:bldP spid="13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1DA38-E30D-7F26-AE91-DC7518BA3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4387-A472-56EA-793D-C23D3D80D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33BE-F8B1-29B2-5DCE-6EAB02A9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536F9-3C8F-DB35-68F5-1EA79BEA7E89}"/>
                  </a:ext>
                </a:extLst>
              </p:cNvPr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536F9-3C8F-DB35-68F5-1EA79BEA7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4EB23-DCEE-A1B6-85CC-964029F6513C}"/>
                  </a:ext>
                </a:extLst>
              </p:cNvPr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4EB23-DCEE-A1B6-85CC-964029F65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C5CB70-C783-7756-C7AA-B3D1D3C0FF54}"/>
                  </a:ext>
                </a:extLst>
              </p:cNvPr>
              <p:cNvSpPr txBox="1"/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C5CB70-C783-7756-C7AA-B3D1D3C0F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E4C1863-B4CB-3D68-4632-CA75B9E991F4}"/>
              </a:ext>
            </a:extLst>
          </p:cNvPr>
          <p:cNvSpPr/>
          <p:nvPr/>
        </p:nvSpPr>
        <p:spPr>
          <a:xfrm>
            <a:off x="2686051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5080E1-2942-70CF-AA86-5EB035F6D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453" y="2503679"/>
            <a:ext cx="3627131" cy="25724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31F9097-0A69-76F6-8743-6269D7E75647}"/>
              </a:ext>
            </a:extLst>
          </p:cNvPr>
          <p:cNvSpPr/>
          <p:nvPr/>
        </p:nvSpPr>
        <p:spPr>
          <a:xfrm>
            <a:off x="6390518" y="4474323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E9561-31A0-0FD1-7A9B-8F996874A4C2}"/>
              </a:ext>
            </a:extLst>
          </p:cNvPr>
          <p:cNvCxnSpPr/>
          <p:nvPr/>
        </p:nvCxnSpPr>
        <p:spPr>
          <a:xfrm>
            <a:off x="5036024" y="3575713"/>
            <a:ext cx="702860" cy="5527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B6201D6-36EB-6E44-1680-96EEE3810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705" y="3114691"/>
            <a:ext cx="1422575" cy="16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use radiocarbon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1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B4C3-9E7D-FE82-C897-CC3227BB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0B1C48-2047-34F3-84E7-ADDE891BA9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20" y="1353779"/>
            <a:ext cx="3961905" cy="5342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8C6B1-3802-30F8-B8F1-DB8D31E0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carbon14_decay.py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43011-C0CD-7CEB-78D9-5DEB3F45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DC19E2-73B3-3475-6263-7B06DC97211E}"/>
              </a:ext>
            </a:extLst>
          </p:cNvPr>
          <p:cNvGrpSpPr/>
          <p:nvPr/>
        </p:nvGrpSpPr>
        <p:grpSpPr>
          <a:xfrm>
            <a:off x="4159792" y="152977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A9679D-7D4C-8EF2-11F2-E301AAA79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CDC0BA-6BB7-81FC-1E14-EAF2C2D7A27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4BC4E8-9130-AB23-F8D2-67522010B7E9}"/>
              </a:ext>
            </a:extLst>
          </p:cNvPr>
          <p:cNvGrpSpPr/>
          <p:nvPr/>
        </p:nvGrpSpPr>
        <p:grpSpPr>
          <a:xfrm>
            <a:off x="3158933" y="177142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0E7741C-54C4-912E-8C98-3BDEF433F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B2B3A0-D0CC-AE44-DA96-734EC44C6F6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86552-E2B3-8989-F609-A3FA79889D10}"/>
              </a:ext>
            </a:extLst>
          </p:cNvPr>
          <p:cNvGrpSpPr/>
          <p:nvPr/>
        </p:nvGrpSpPr>
        <p:grpSpPr>
          <a:xfrm>
            <a:off x="3528993" y="199608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7FE8DE-B55F-1129-D53C-CA356827823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FBA0521-262B-12CA-5830-73A9F5736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E04DB5-630A-8F16-D920-9680748F035F}"/>
              </a:ext>
            </a:extLst>
          </p:cNvPr>
          <p:cNvGrpSpPr/>
          <p:nvPr/>
        </p:nvGrpSpPr>
        <p:grpSpPr>
          <a:xfrm>
            <a:off x="2585662" y="280007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8BD1C-FF1B-00AF-2643-63AB789EA98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E1EBAB-9EC9-ED43-6FCA-F52E98A2D5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F9F101-A89B-D934-2E96-22A018CE61F9}"/>
              </a:ext>
            </a:extLst>
          </p:cNvPr>
          <p:cNvGrpSpPr/>
          <p:nvPr/>
        </p:nvGrpSpPr>
        <p:grpSpPr>
          <a:xfrm>
            <a:off x="4806272" y="3603328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A9159-2AE8-C5BD-DB99-A1814B4475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F684BD-770B-02DB-E13A-625E146AC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58AC09-D001-70A6-3CF2-C20F26C74EF7}"/>
              </a:ext>
            </a:extLst>
          </p:cNvPr>
          <p:cNvGrpSpPr/>
          <p:nvPr/>
        </p:nvGrpSpPr>
        <p:grpSpPr>
          <a:xfrm>
            <a:off x="3222237" y="430092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921856-1B61-B98F-6A51-E22B680746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E3899E8-D494-3056-01DC-5849A1F3D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E07B3F-CD79-ED47-46BD-FA75A6DE686C}"/>
              </a:ext>
            </a:extLst>
          </p:cNvPr>
          <p:cNvGrpSpPr/>
          <p:nvPr/>
        </p:nvGrpSpPr>
        <p:grpSpPr>
          <a:xfrm>
            <a:off x="3306938" y="451872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56F226-EE9F-ADBD-AE33-D5D42E1A87D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3CFB5D7-A120-DB97-CB57-F1FC648A1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3334FA-6089-EE90-276F-561EAC9A1B8E}"/>
              </a:ext>
            </a:extLst>
          </p:cNvPr>
          <p:cNvGrpSpPr/>
          <p:nvPr/>
        </p:nvGrpSpPr>
        <p:grpSpPr>
          <a:xfrm>
            <a:off x="4500474" y="4741568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1B515C-7883-E411-F8E6-E4EC3A7B7E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E6968B4-262B-90BD-F0DA-E017C9524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1C1BAA-98B8-1BD7-72EC-CE82588CC836}"/>
              </a:ext>
            </a:extLst>
          </p:cNvPr>
          <p:cNvGrpSpPr/>
          <p:nvPr/>
        </p:nvGrpSpPr>
        <p:grpSpPr>
          <a:xfrm>
            <a:off x="4209480" y="382617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41E6FE-582D-39A9-4113-8F0C694657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84E07B-973C-4301-1758-7ED344222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BB6541-F488-C0D9-8080-EF3C34A8362D}"/>
              </a:ext>
            </a:extLst>
          </p:cNvPr>
          <p:cNvGrpSpPr/>
          <p:nvPr/>
        </p:nvGrpSpPr>
        <p:grpSpPr>
          <a:xfrm>
            <a:off x="2356066" y="5417049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EFEA89-E6D0-2BAF-532D-E6476E6BB4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6950DF-8FDE-B1C6-D157-A476B43F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98522F-6755-7163-528B-0D52C5FF78F5}"/>
                  </a:ext>
                </a:extLst>
              </p:cNvPr>
              <p:cNvSpPr txBox="1"/>
              <p:nvPr/>
            </p:nvSpPr>
            <p:spPr>
              <a:xfrm>
                <a:off x="5683186" y="3852890"/>
                <a:ext cx="3237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1800" dirty="0"/>
                  <a:t> has a half-life of </a:t>
                </a:r>
                <a:r>
                  <a:rPr lang="en-US" sz="1800" b="1" dirty="0">
                    <a:solidFill>
                      <a:srgbClr val="0070C0"/>
                    </a:solidFill>
                  </a:rPr>
                  <a:t>5,730 years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98522F-6755-7163-528B-0D52C5FF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186" y="3852890"/>
                <a:ext cx="3237571" cy="369332"/>
              </a:xfrm>
              <a:prstGeom prst="rect">
                <a:avLst/>
              </a:prstGeom>
              <a:blipFill>
                <a:blip r:embed="rId3"/>
                <a:stretch>
                  <a:fillRect t="-8197" r="-94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FF1D71-51F1-6CF2-C830-9D9C1404416F}"/>
                  </a:ext>
                </a:extLst>
              </p:cNvPr>
              <p:cNvSpPr txBox="1"/>
              <p:nvPr/>
            </p:nvSpPr>
            <p:spPr>
              <a:xfrm>
                <a:off x="5689312" y="4540449"/>
                <a:ext cx="140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FF1D71-51F1-6CF2-C830-9D9C14044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312" y="4540449"/>
                <a:ext cx="1409681" cy="276999"/>
              </a:xfrm>
              <a:prstGeom prst="rect">
                <a:avLst/>
              </a:prstGeom>
              <a:blipFill>
                <a:blip r:embed="rId4"/>
                <a:stretch>
                  <a:fillRect l="-3017" r="-301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EDB25D-2D55-F9D7-1A61-79914DEC5C65}"/>
                  </a:ext>
                </a:extLst>
              </p:cNvPr>
              <p:cNvSpPr txBox="1"/>
              <p:nvPr/>
            </p:nvSpPr>
            <p:spPr>
              <a:xfrm>
                <a:off x="5689312" y="4785503"/>
                <a:ext cx="2234008" cy="524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EDB25D-2D55-F9D7-1A61-79914DEC5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312" y="4785503"/>
                <a:ext cx="2234008" cy="524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0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A9D36-4707-0BAA-9308-8C534F2329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C8E2F-BBCB-98BB-E81E-D1C88A927ADC}"/>
              </a:ext>
            </a:extLst>
          </p:cNvPr>
          <p:cNvCxnSpPr>
            <a:cxnSpLocks/>
          </p:cNvCxnSpPr>
          <p:nvPr/>
        </p:nvCxnSpPr>
        <p:spPr>
          <a:xfrm>
            <a:off x="2282283" y="5944971"/>
            <a:ext cx="452809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81FC9-FD85-8748-5B49-4372F24D1A30}"/>
              </a:ext>
            </a:extLst>
          </p:cNvPr>
          <p:cNvSpPr txBox="1"/>
          <p:nvPr/>
        </p:nvSpPr>
        <p:spPr>
          <a:xfrm>
            <a:off x="781317" y="4636644"/>
            <a:ext cx="212494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0.1%</a:t>
            </a:r>
            <a:r>
              <a:rPr lang="en-US" dirty="0">
                <a:solidFill>
                  <a:srgbClr val="0070C0"/>
                </a:solidFill>
              </a:rPr>
              <a:t> of the absorbed Carbon-14 must be present to be detectable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0B50B08C-B598-C5C9-137F-8D913C5C2B9E}"/>
                  </a:ext>
                </a:extLst>
              </p:cNvPr>
              <p:cNvSpPr/>
              <p:nvPr/>
            </p:nvSpPr>
            <p:spPr>
              <a:xfrm>
                <a:off x="4678796" y="3635298"/>
                <a:ext cx="2145889" cy="1512578"/>
              </a:xfrm>
              <a:prstGeom prst="wedgeRectCallout">
                <a:avLst>
                  <a:gd name="adj1" fmla="val 47130"/>
                  <a:gd name="adj2" fmla="val 100136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Therefore, modern detectors can date items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that are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&lt;40,000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0B50B08C-B598-C5C9-137F-8D913C5C2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6" y="3635298"/>
                <a:ext cx="2145889" cy="1512578"/>
              </a:xfrm>
              <a:prstGeom prst="wedgeRectCallout">
                <a:avLst>
                  <a:gd name="adj1" fmla="val 47130"/>
                  <a:gd name="adj2" fmla="val 100136"/>
                </a:avLst>
              </a:prstGeom>
              <a:blipFill>
                <a:blip r:embed="rId3"/>
                <a:stretch>
                  <a:fillRect l="-847" r="-226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2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B4C3-9E7D-FE82-C897-CC3227BB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C24EB-3917-8BCE-796D-7450C774AC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99" y="1359571"/>
            <a:ext cx="3980952" cy="53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8C6B1-3802-30F8-B8F1-DB8D31E0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fluorine18_decay.py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43011-C0CD-7CEB-78D9-5DEB3F45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DC19E2-73B3-3475-6263-7B06DC97211E}"/>
              </a:ext>
            </a:extLst>
          </p:cNvPr>
          <p:cNvGrpSpPr/>
          <p:nvPr/>
        </p:nvGrpSpPr>
        <p:grpSpPr>
          <a:xfrm>
            <a:off x="3803724" y="154639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A9679D-7D4C-8EF2-11F2-E301AAA79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CDC0BA-6BB7-81FC-1E14-EAF2C2D7A27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4BC4E8-9130-AB23-F8D2-67522010B7E9}"/>
              </a:ext>
            </a:extLst>
          </p:cNvPr>
          <p:cNvGrpSpPr/>
          <p:nvPr/>
        </p:nvGrpSpPr>
        <p:grpSpPr>
          <a:xfrm>
            <a:off x="3158933" y="177142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0E7741C-54C4-912E-8C98-3BDEF433F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B2B3A0-D0CC-AE44-DA96-734EC44C6F6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586552-E2B3-8989-F609-A3FA79889D10}"/>
              </a:ext>
            </a:extLst>
          </p:cNvPr>
          <p:cNvGrpSpPr/>
          <p:nvPr/>
        </p:nvGrpSpPr>
        <p:grpSpPr>
          <a:xfrm>
            <a:off x="3528993" y="199608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7FE8DE-B55F-1129-D53C-CA356827823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FBA0521-262B-12CA-5830-73A9F5736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E04DB5-630A-8F16-D920-9680748F035F}"/>
              </a:ext>
            </a:extLst>
          </p:cNvPr>
          <p:cNvGrpSpPr/>
          <p:nvPr/>
        </p:nvGrpSpPr>
        <p:grpSpPr>
          <a:xfrm>
            <a:off x="2585662" y="280007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8BD1C-FF1B-00AF-2643-63AB789EA98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E1EBAB-9EC9-ED43-6FCA-F52E98A2D5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F9F101-A89B-D934-2E96-22A018CE61F9}"/>
              </a:ext>
            </a:extLst>
          </p:cNvPr>
          <p:cNvGrpSpPr/>
          <p:nvPr/>
        </p:nvGrpSpPr>
        <p:grpSpPr>
          <a:xfrm>
            <a:off x="4806272" y="3603328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A9159-2AE8-C5BD-DB99-A1814B4475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F684BD-770B-02DB-E13A-625E146AC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58AC09-D001-70A6-3CF2-C20F26C74EF7}"/>
              </a:ext>
            </a:extLst>
          </p:cNvPr>
          <p:cNvGrpSpPr/>
          <p:nvPr/>
        </p:nvGrpSpPr>
        <p:grpSpPr>
          <a:xfrm>
            <a:off x="3222237" y="430092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921856-1B61-B98F-6A51-E22B680746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E3899E8-D494-3056-01DC-5849A1F3D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E07B3F-CD79-ED47-46BD-FA75A6DE686C}"/>
              </a:ext>
            </a:extLst>
          </p:cNvPr>
          <p:cNvGrpSpPr/>
          <p:nvPr/>
        </p:nvGrpSpPr>
        <p:grpSpPr>
          <a:xfrm>
            <a:off x="3306938" y="451872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56F226-EE9F-ADBD-AE33-D5D42E1A87D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3CFB5D7-A120-DB97-CB57-F1FC648A1E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3334FA-6089-EE90-276F-561EAC9A1B8E}"/>
              </a:ext>
            </a:extLst>
          </p:cNvPr>
          <p:cNvGrpSpPr/>
          <p:nvPr/>
        </p:nvGrpSpPr>
        <p:grpSpPr>
          <a:xfrm>
            <a:off x="4500474" y="4741568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1B515C-7883-E411-F8E6-E4EC3A7B7E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E6968B4-262B-90BD-F0DA-E017C9524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1C1BAA-98B8-1BD7-72EC-CE82588CC836}"/>
              </a:ext>
            </a:extLst>
          </p:cNvPr>
          <p:cNvGrpSpPr/>
          <p:nvPr/>
        </p:nvGrpSpPr>
        <p:grpSpPr>
          <a:xfrm>
            <a:off x="4209480" y="382617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41E6FE-582D-39A9-4113-8F0C694657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84E07B-973C-4301-1758-7ED344222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BB6541-F488-C0D9-8080-EF3C34A8362D}"/>
              </a:ext>
            </a:extLst>
          </p:cNvPr>
          <p:cNvGrpSpPr/>
          <p:nvPr/>
        </p:nvGrpSpPr>
        <p:grpSpPr>
          <a:xfrm>
            <a:off x="2356066" y="5417049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EFEA89-E6D0-2BAF-532D-E6476E6BB4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6950DF-8FDE-B1C6-D157-A476B43F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98522F-6755-7163-528B-0D52C5FF78F5}"/>
                  </a:ext>
                </a:extLst>
              </p:cNvPr>
              <p:cNvSpPr txBox="1"/>
              <p:nvPr/>
            </p:nvSpPr>
            <p:spPr>
              <a:xfrm>
                <a:off x="5683186" y="3852890"/>
                <a:ext cx="3237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1800" dirty="0"/>
                  <a:t> has a half-life of </a:t>
                </a:r>
                <a:r>
                  <a:rPr lang="en-US" sz="1800" b="1" dirty="0">
                    <a:solidFill>
                      <a:srgbClr val="0070C0"/>
                    </a:solidFill>
                  </a:rPr>
                  <a:t>1.829 hours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98522F-6755-7163-528B-0D52C5FF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186" y="3852890"/>
                <a:ext cx="3237571" cy="369332"/>
              </a:xfrm>
              <a:prstGeom prst="rect">
                <a:avLst/>
              </a:prstGeom>
              <a:blipFill>
                <a:blip r:embed="rId3"/>
                <a:stretch>
                  <a:fillRect t="-8197" r="-169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FF1D71-51F1-6CF2-C830-9D9C1404416F}"/>
                  </a:ext>
                </a:extLst>
              </p:cNvPr>
              <p:cNvSpPr txBox="1"/>
              <p:nvPr/>
            </p:nvSpPr>
            <p:spPr>
              <a:xfrm>
                <a:off x="5689312" y="4540449"/>
                <a:ext cx="140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FF1D71-51F1-6CF2-C830-9D9C14044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312" y="4540449"/>
                <a:ext cx="1409681" cy="276999"/>
              </a:xfrm>
              <a:prstGeom prst="rect">
                <a:avLst/>
              </a:prstGeom>
              <a:blipFill>
                <a:blip r:embed="rId4"/>
                <a:stretch>
                  <a:fillRect l="-3017" r="-301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EDB25D-2D55-F9D7-1A61-79914DEC5C65}"/>
                  </a:ext>
                </a:extLst>
              </p:cNvPr>
              <p:cNvSpPr txBox="1"/>
              <p:nvPr/>
            </p:nvSpPr>
            <p:spPr>
              <a:xfrm>
                <a:off x="5689312" y="4785503"/>
                <a:ext cx="2234008" cy="524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EDB25D-2D55-F9D7-1A61-79914DEC5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312" y="4785503"/>
                <a:ext cx="2234008" cy="524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6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Part </a:t>
            </a:r>
            <a:r>
              <a:rPr lang="en-US" sz="3200" b="1" dirty="0">
                <a:latin typeface="+mn-lt"/>
              </a:rPr>
              <a:t>1 of 2</a:t>
            </a:r>
            <a:r>
              <a:rPr lang="en-US" sz="3200" dirty="0">
                <a:latin typeface="+mn-lt"/>
              </a:rPr>
              <a:t> –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the </a:t>
            </a:r>
            <a:r>
              <a:rPr lang="en-US" sz="2400" b="1" dirty="0">
                <a:solidFill>
                  <a:srgbClr val="0070C0"/>
                </a:solidFill>
              </a:rPr>
              <a:t>trajectory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circus cannon performer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</a:t>
            </a:r>
            <a:r>
              <a:rPr lang="en-US" sz="2400" b="1" dirty="0"/>
              <a:t>Euler’s Method </a:t>
            </a:r>
            <a:r>
              <a:rPr lang="en-US" sz="2400" dirty="0"/>
              <a:t>for finding numerical solutions to physical laws represented as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Obtain Euler’s Method from Fermat's definition of the</a:t>
            </a:r>
            <a:r>
              <a:rPr lang="en-US" sz="2000" b="1" dirty="0">
                <a:solidFill>
                  <a:srgbClr val="00B050"/>
                </a:solidFill>
              </a:rPr>
              <a:t> derivative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the radioactive decay of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Carbon-14</a:t>
            </a:r>
            <a:r>
              <a:rPr lang="en-US" sz="2000" dirty="0"/>
              <a:t> and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Fluorine-18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Euler’s Method to model the </a:t>
            </a:r>
            <a:r>
              <a:rPr lang="en-US" sz="2400" b="1" dirty="0">
                <a:solidFill>
                  <a:srgbClr val="0070C0"/>
                </a:solidFill>
              </a:rPr>
              <a:t>simple harmonic motion </a:t>
            </a:r>
            <a:r>
              <a:rPr lang="en-US" sz="2400" dirty="0"/>
              <a:t>of a single (unforced, undamped) pendulum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 by implementing </a:t>
            </a:r>
            <a:r>
              <a:rPr lang="en-US" sz="2400" b="1" dirty="0"/>
              <a:t>Cromer’s</a:t>
            </a:r>
            <a:r>
              <a:rPr lang="en-US" sz="2400" dirty="0"/>
              <a:t> fix for Euler’s method that eliminates the possible artificial energy gain in the long-term evolution of an oscillatory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C40E5-3043-F03D-7AF1-90638DEC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2AE86-EAE3-2309-85CF-DB88B7969ACA}"/>
              </a:ext>
            </a:extLst>
          </p:cNvPr>
          <p:cNvSpPr txBox="1"/>
          <p:nvPr/>
        </p:nvSpPr>
        <p:spPr>
          <a:xfrm>
            <a:off x="628649" y="4431935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5%</a:t>
            </a:r>
            <a:r>
              <a:rPr lang="en-US" dirty="0">
                <a:solidFill>
                  <a:srgbClr val="0070C0"/>
                </a:solidFill>
              </a:rPr>
              <a:t> of the injected Flourine-18 must still be present to be detected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576D08-F2E4-88F6-3A40-8784D0985EF3}"/>
              </a:ext>
            </a:extLst>
          </p:cNvPr>
          <p:cNvCxnSpPr>
            <a:cxnSpLocks/>
          </p:cNvCxnSpPr>
          <p:nvPr/>
        </p:nvCxnSpPr>
        <p:spPr>
          <a:xfrm>
            <a:off x="1861864" y="5749001"/>
            <a:ext cx="248471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63381D-164D-740B-514C-B553A9B37E46}"/>
              </a:ext>
            </a:extLst>
          </p:cNvPr>
          <p:cNvSpPr txBox="1"/>
          <p:nvPr/>
        </p:nvSpPr>
        <p:spPr>
          <a:xfrm>
            <a:off x="3772490" y="2843158"/>
            <a:ext cx="485959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two</a:t>
            </a:r>
            <a:r>
              <a:rPr lang="en-US" dirty="0">
                <a:solidFill>
                  <a:srgbClr val="0070C0"/>
                </a:solidFill>
              </a:rPr>
              <a:t> key concepts does this graph suggest?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After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12 hours </a:t>
            </a:r>
            <a:r>
              <a:rPr lang="en-US" dirty="0">
                <a:solidFill>
                  <a:srgbClr val="0070C0"/>
                </a:solidFill>
              </a:rPr>
              <a:t>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Medical staff must get patients into the PET scan within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~5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hours after taking Fluorine-18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0C6BB0-E6E5-7F5B-F6A6-E27EFC9058E1}"/>
              </a:ext>
            </a:extLst>
          </p:cNvPr>
          <p:cNvCxnSpPr>
            <a:cxnSpLocks/>
          </p:cNvCxnSpPr>
          <p:nvPr/>
        </p:nvCxnSpPr>
        <p:spPr>
          <a:xfrm>
            <a:off x="4319588" y="5749001"/>
            <a:ext cx="0" cy="40680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1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3118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183682"/>
            <a:ext cx="1775166" cy="1644445"/>
            <a:chOff x="6137333" y="4800600"/>
            <a:chExt cx="177516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7516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928886" y="2921480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66209" y="4528850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i="1" dirty="0"/>
              <a:t>linked</a:t>
            </a:r>
            <a:r>
              <a:rPr lang="en-US" sz="1400" dirty="0"/>
              <a:t> first-order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71603" y="5587269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F8222E-DE50-1CBE-335A-FAED0A5E0C97}"/>
              </a:ext>
            </a:extLst>
          </p:cNvPr>
          <p:cNvGrpSpPr/>
          <p:nvPr/>
        </p:nvGrpSpPr>
        <p:grpSpPr>
          <a:xfrm>
            <a:off x="845271" y="3550990"/>
            <a:ext cx="1698049" cy="557037"/>
            <a:chOff x="845271" y="3640930"/>
            <a:chExt cx="1698049" cy="55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/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 when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4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blipFill>
                  <a:blip r:embed="rId1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CC806E-788E-1D2D-DA5D-AE8E1F476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96" y="3640930"/>
              <a:ext cx="0" cy="26592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AE5114-7458-814B-F0DC-565E5A39169D}"/>
              </a:ext>
            </a:extLst>
          </p:cNvPr>
          <p:cNvSpPr txBox="1"/>
          <p:nvPr/>
        </p:nvSpPr>
        <p:spPr>
          <a:xfrm>
            <a:off x="391015" y="4637313"/>
            <a:ext cx="178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2</a:t>
            </a:r>
            <a:r>
              <a:rPr lang="en-US" sz="1400" baseline="30000" dirty="0">
                <a:solidFill>
                  <a:srgbClr val="7030A0"/>
                </a:solidFill>
              </a:rPr>
              <a:t>nd</a:t>
            </a:r>
            <a:r>
              <a:rPr lang="en-US" sz="1400" dirty="0">
                <a:solidFill>
                  <a:srgbClr val="7030A0"/>
                </a:solidFill>
              </a:rPr>
              <a:t> derivative of both sides with respect to 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B97B4-9BEC-BF80-A16A-BDA3AFBB6361}"/>
              </a:ext>
            </a:extLst>
          </p:cNvPr>
          <p:cNvGrpSpPr/>
          <p:nvPr/>
        </p:nvGrpSpPr>
        <p:grpSpPr>
          <a:xfrm>
            <a:off x="2350903" y="2215607"/>
            <a:ext cx="1592820" cy="738664"/>
            <a:chOff x="2820111" y="2466681"/>
            <a:chExt cx="159282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/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length</a:t>
                  </a:r>
                </a:p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of the rod (constant)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blipFill>
                  <a:blip r:embed="rId17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34323-B1CF-0078-EB31-1ECB92954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0111" y="2728291"/>
              <a:ext cx="400495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44E08EA-DD6B-A655-6603-EBDC358E6CC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rot="5400000" flipH="1" flipV="1">
            <a:off x="1607057" y="2743311"/>
            <a:ext cx="4467399" cy="2242741"/>
          </a:xfrm>
          <a:prstGeom prst="bentConnector5">
            <a:avLst>
              <a:gd name="adj1" fmla="val -5117"/>
              <a:gd name="adj2" fmla="val 71054"/>
              <a:gd name="adj3" fmla="val 10511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86A15-D51E-B15F-6B63-2901732FB4DF}"/>
              </a:ext>
            </a:extLst>
          </p:cNvPr>
          <p:cNvGrpSpPr/>
          <p:nvPr/>
        </p:nvGrpSpPr>
        <p:grpSpPr>
          <a:xfrm>
            <a:off x="185575" y="2416048"/>
            <a:ext cx="1270486" cy="1099230"/>
            <a:chOff x="2859498" y="2466681"/>
            <a:chExt cx="1270486" cy="1099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/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arclength</a:t>
                  </a:r>
                  <a:r>
                    <a:rPr lang="en-US" sz="1400" dirty="0">
                      <a:solidFill>
                        <a:srgbClr val="7030A0"/>
                      </a:solidFill>
                    </a:rPr>
                    <a:t> along the perimeter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blipFill>
                  <a:blip r:embed="rId18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78E8A4-4E89-7F76-1ED5-831A723DB3B6}"/>
                </a:ext>
              </a:extLst>
            </p:cNvPr>
            <p:cNvCxnSpPr>
              <a:cxnSpLocks/>
            </p:cNvCxnSpPr>
            <p:nvPr/>
          </p:nvCxnSpPr>
          <p:spPr>
            <a:xfrm>
              <a:off x="3760451" y="3149877"/>
              <a:ext cx="369533" cy="41603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5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 animBg="1"/>
      <p:bldP spid="6" grpId="0"/>
      <p:bldP spid="28" grpId="0"/>
      <p:bldP spid="10" grpId="0" animBg="1"/>
      <p:bldP spid="30" grpId="0" animBg="1"/>
      <p:bldP spid="7" grpId="0" animBg="1"/>
      <p:bldP spid="31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888656" cy="1644445"/>
            <a:chOff x="6137333" y="4800600"/>
            <a:chExt cx="188865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88865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06202" y="2011495"/>
                <a:ext cx="233095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02" y="2011495"/>
                <a:ext cx="233095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06202" y="2825745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02" y="2825745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837" r="-21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endCxn id="6" idx="1"/>
          </p:cNvCxnSpPr>
          <p:nvPr/>
        </p:nvCxnSpPr>
        <p:spPr>
          <a:xfrm flipV="1">
            <a:off x="5111909" y="2248676"/>
            <a:ext cx="494293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21" idx="1"/>
          </p:cNvCxnSpPr>
          <p:nvPr/>
        </p:nvCxnSpPr>
        <p:spPr>
          <a:xfrm flipV="1">
            <a:off x="4429836" y="2964245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3AA6D-1F84-8F22-2ADB-7CAD5FE0C492}"/>
              </a:ext>
            </a:extLst>
          </p:cNvPr>
          <p:cNvSpPr/>
          <p:nvPr/>
        </p:nvSpPr>
        <p:spPr>
          <a:xfrm>
            <a:off x="6730584" y="5681272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1A1A4D-9927-A6FD-4FA7-C2C8D795F1EE}"/>
              </a:ext>
            </a:extLst>
          </p:cNvPr>
          <p:cNvCxnSpPr/>
          <p:nvPr/>
        </p:nvCxnSpPr>
        <p:spPr>
          <a:xfrm>
            <a:off x="5388964" y="4781862"/>
            <a:ext cx="719528" cy="56962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CF036B-BAF6-3635-BDE6-477DC82B3AA9}"/>
              </a:ext>
            </a:extLst>
          </p:cNvPr>
          <p:cNvSpPr txBox="1"/>
          <p:nvPr/>
        </p:nvSpPr>
        <p:spPr>
          <a:xfrm>
            <a:off x="7511009" y="5645998"/>
            <a:ext cx="11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in time…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6AA9C1-A1FB-CAF3-F923-5064C9DC2F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44" y="4894468"/>
            <a:ext cx="1422575" cy="16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  <p:bldP spid="5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46D229-EA31-1ACC-9EED-0F48E590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57" y="1710389"/>
            <a:ext cx="3266667" cy="4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simple_pendulum.py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F688DC-5ADA-DD26-8D71-3016AEF624A2}"/>
              </a:ext>
            </a:extLst>
          </p:cNvPr>
          <p:cNvGrpSpPr/>
          <p:nvPr/>
        </p:nvGrpSpPr>
        <p:grpSpPr>
          <a:xfrm>
            <a:off x="3779754" y="3197307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FBC9A9-4AF5-0FAB-EBD0-970AFB6D7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70CB39-58D9-D878-1433-6034AB18860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0E57A0-A2DF-ADD0-FCC4-0661624887FA}"/>
              </a:ext>
            </a:extLst>
          </p:cNvPr>
          <p:cNvGrpSpPr/>
          <p:nvPr/>
        </p:nvGrpSpPr>
        <p:grpSpPr>
          <a:xfrm>
            <a:off x="3027427" y="3380041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D6FD720-69A9-61DE-6906-D851071D2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0E6306-B874-12E0-DD02-2A8C88FC22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238D131-B9D3-9456-283B-E9BB767A5DB6}"/>
              </a:ext>
            </a:extLst>
          </p:cNvPr>
          <p:cNvGrpSpPr/>
          <p:nvPr/>
        </p:nvGrpSpPr>
        <p:grpSpPr>
          <a:xfrm>
            <a:off x="3336559" y="3574556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80CE2F-3578-922A-1D4E-A89ED9947D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80A9717-880B-D9BD-0D7E-F0718872E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F2B7FC-8E10-CB5C-0FD5-4CE8FBB28455}"/>
              </a:ext>
            </a:extLst>
          </p:cNvPr>
          <p:cNvGrpSpPr/>
          <p:nvPr/>
        </p:nvGrpSpPr>
        <p:grpSpPr>
          <a:xfrm>
            <a:off x="2473787" y="4173022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9857B6-DADA-AED3-2474-C3043F7AB11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921103B-855C-E52E-0C57-0D1B7820E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24660D-6AC7-CB2D-1296-5F64FD0B9215}"/>
              </a:ext>
            </a:extLst>
          </p:cNvPr>
          <p:cNvGrpSpPr/>
          <p:nvPr/>
        </p:nvGrpSpPr>
        <p:grpSpPr>
          <a:xfrm>
            <a:off x="2872268" y="4352416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E69AE7C-377B-8EAB-A72B-E57AE29071D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14FC8A-BFBD-56C5-7E91-37CC2E647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94BD5EC-E93E-043F-D683-53A2FE692C14}"/>
              </a:ext>
            </a:extLst>
          </p:cNvPr>
          <p:cNvGrpSpPr/>
          <p:nvPr/>
        </p:nvGrpSpPr>
        <p:grpSpPr>
          <a:xfrm>
            <a:off x="3246165" y="5112493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66FEA7-39D5-CCE2-0D57-5596269B65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883B016-D00E-9226-644C-1EE2274DE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E208437-AFE7-0577-5ADE-8FFC49E9DD7D}"/>
              </a:ext>
            </a:extLst>
          </p:cNvPr>
          <p:cNvGrpSpPr/>
          <p:nvPr/>
        </p:nvGrpSpPr>
        <p:grpSpPr>
          <a:xfrm>
            <a:off x="2872268" y="4544639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A81BACD-782B-001F-8C94-2F8F45F38B5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A9D778D-7AC3-AA1A-9ED9-3753A1342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3F9EE70-35B1-3FC4-B10D-463FA605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225" y="1809975"/>
            <a:ext cx="2103302" cy="23654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F930CA4-EB8F-BE45-FFD0-9106B2EA1E22}"/>
              </a:ext>
            </a:extLst>
          </p:cNvPr>
          <p:cNvSpPr txBox="1"/>
          <p:nvPr/>
        </p:nvSpPr>
        <p:spPr>
          <a:xfrm>
            <a:off x="7116264" y="2537119"/>
            <a:ext cx="54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EFE934-0A4B-A035-A270-8172C07C6998}"/>
                  </a:ext>
                </a:extLst>
              </p:cNvPr>
              <p:cNvSpPr txBox="1"/>
              <p:nvPr/>
            </p:nvSpPr>
            <p:spPr>
              <a:xfrm>
                <a:off x="6703876" y="3078086"/>
                <a:ext cx="540247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CEFE934-0A4B-A035-A270-8172C07C6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876" y="3078086"/>
                <a:ext cx="540247" cy="375552"/>
              </a:xfrm>
              <a:prstGeom prst="rect">
                <a:avLst/>
              </a:prstGeom>
              <a:blipFill>
                <a:blip r:embed="rId5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D17A3F7-E5D3-50FD-6153-CD028CA4F8A9}"/>
                  </a:ext>
                </a:extLst>
              </p:cNvPr>
              <p:cNvSpPr txBox="1"/>
              <p:nvPr/>
            </p:nvSpPr>
            <p:spPr>
              <a:xfrm>
                <a:off x="5321926" y="4395473"/>
                <a:ext cx="2763901" cy="65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Initial angular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0.78 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𝑟𝑎𝑑𝑖𝑎𝑛𝑠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D17A3F7-E5D3-50FD-6153-CD028CA4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926" y="4395473"/>
                <a:ext cx="2763901" cy="652551"/>
              </a:xfrm>
              <a:prstGeom prst="rect">
                <a:avLst/>
              </a:prstGeom>
              <a:blipFill>
                <a:blip r:embed="rId6"/>
                <a:stretch>
                  <a:fillRect l="-1766" t="-4673" r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6621441-0CC4-6D13-E086-7880AC576881}"/>
              </a:ext>
            </a:extLst>
          </p:cNvPr>
          <p:cNvGrpSpPr/>
          <p:nvPr/>
        </p:nvGrpSpPr>
        <p:grpSpPr>
          <a:xfrm>
            <a:off x="3571671" y="5294048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1A6BBF-673B-18D8-32A3-BAC44C275B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293A50-7253-146C-78DB-716EA718F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0E584D-AD1F-D88A-6A3A-B3A4C4F04005}"/>
              </a:ext>
            </a:extLst>
          </p:cNvPr>
          <p:cNvGrpSpPr/>
          <p:nvPr/>
        </p:nvGrpSpPr>
        <p:grpSpPr>
          <a:xfrm>
            <a:off x="4094282" y="5489382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806BF8-313E-DDF8-8DA7-A0B4A951FD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F4978D-BE83-8A20-1898-471072E105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010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1BA3C-05A9-3422-7516-1964CA42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96" y="1690689"/>
            <a:ext cx="5723809" cy="39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simple_pendulum.py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5C374EB9-AAC6-ADBB-0F64-48655D52D322}"/>
              </a:ext>
            </a:extLst>
          </p:cNvPr>
          <p:cNvSpPr/>
          <p:nvPr/>
        </p:nvSpPr>
        <p:spPr>
          <a:xfrm>
            <a:off x="235048" y="1961478"/>
            <a:ext cx="1422888" cy="845584"/>
          </a:xfrm>
          <a:prstGeom prst="wedgeRoundRectCallout">
            <a:avLst>
              <a:gd name="adj1" fmla="val 66578"/>
              <a:gd name="adj2" fmla="val -8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EBBA190-11D7-91E1-6BE1-D5A808AC97FE}"/>
              </a:ext>
            </a:extLst>
          </p:cNvPr>
          <p:cNvGrpSpPr/>
          <p:nvPr/>
        </p:nvGrpSpPr>
        <p:grpSpPr>
          <a:xfrm>
            <a:off x="6296073" y="2900156"/>
            <a:ext cx="1775166" cy="1644445"/>
            <a:chOff x="6351083" y="2525867"/>
            <a:chExt cx="1775166" cy="16444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442BA7-4974-FDD1-9ACE-D67BBE130C59}"/>
                </a:ext>
              </a:extLst>
            </p:cNvPr>
            <p:cNvSpPr/>
            <p:nvPr/>
          </p:nvSpPr>
          <p:spPr>
            <a:xfrm>
              <a:off x="6351083" y="2525867"/>
              <a:ext cx="1775166" cy="16444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8E17047-B716-E501-B889-DD146F2CDE93}"/>
                </a:ext>
              </a:extLst>
            </p:cNvPr>
            <p:cNvGrpSpPr/>
            <p:nvPr/>
          </p:nvGrpSpPr>
          <p:grpSpPr>
            <a:xfrm>
              <a:off x="6483139" y="2732977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110574-649A-CE72-2835-EBC55FD0603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110574-649A-CE72-2835-EBC55FD060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40F6D56-5F05-17A2-6D87-A64DA52CFC00}"/>
                      </a:ext>
                    </a:extLst>
                  </p:cNvPr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40F6D56-5F05-17A2-6D87-A64DA52CFC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A49DB05-B3CD-1EED-B933-3C211C07510C}"/>
              </a:ext>
            </a:extLst>
          </p:cNvPr>
          <p:cNvSpPr/>
          <p:nvPr/>
        </p:nvSpPr>
        <p:spPr>
          <a:xfrm>
            <a:off x="4298156" y="2322526"/>
            <a:ext cx="2536032" cy="174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85AC1C-BD30-5F49-4A19-24AC99BA0C93}"/>
              </a:ext>
            </a:extLst>
          </p:cNvPr>
          <p:cNvSpPr/>
          <p:nvPr/>
        </p:nvSpPr>
        <p:spPr>
          <a:xfrm>
            <a:off x="7003127" y="3136754"/>
            <a:ext cx="936057" cy="525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455FCCE-E833-2D29-B7A2-8B602071FBF2}"/>
              </a:ext>
            </a:extLst>
          </p:cNvPr>
          <p:cNvCxnSpPr>
            <a:cxnSpLocks/>
            <a:stCxn id="47" idx="0"/>
            <a:endCxn id="49" idx="3"/>
          </p:cNvCxnSpPr>
          <p:nvPr/>
        </p:nvCxnSpPr>
        <p:spPr>
          <a:xfrm rot="16200000" flipH="1">
            <a:off x="6214085" y="1674612"/>
            <a:ext cx="1077185" cy="2373012"/>
          </a:xfrm>
          <a:prstGeom prst="bentConnector4">
            <a:avLst>
              <a:gd name="adj1" fmla="val -21222"/>
              <a:gd name="adj2" fmla="val 10963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35FA781-875B-62AC-9286-4268D24D7190}"/>
              </a:ext>
            </a:extLst>
          </p:cNvPr>
          <p:cNvSpPr/>
          <p:nvPr/>
        </p:nvSpPr>
        <p:spPr>
          <a:xfrm>
            <a:off x="4298157" y="2512739"/>
            <a:ext cx="742950" cy="1756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1EE079-2BB4-0024-81A5-8F36E3D68944}"/>
              </a:ext>
            </a:extLst>
          </p:cNvPr>
          <p:cNvSpPr/>
          <p:nvPr/>
        </p:nvSpPr>
        <p:spPr>
          <a:xfrm>
            <a:off x="7003128" y="3861901"/>
            <a:ext cx="253984" cy="525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6F2BC8A-2D01-289E-0BF8-A4E236316258}"/>
              </a:ext>
            </a:extLst>
          </p:cNvPr>
          <p:cNvCxnSpPr>
            <a:cxnSpLocks/>
            <a:stCxn id="52" idx="2"/>
            <a:endCxn id="53" idx="3"/>
          </p:cNvCxnSpPr>
          <p:nvPr/>
        </p:nvCxnSpPr>
        <p:spPr>
          <a:xfrm rot="16200000" flipH="1">
            <a:off x="5245159" y="2112904"/>
            <a:ext cx="1436427" cy="2587480"/>
          </a:xfrm>
          <a:prstGeom prst="bentConnector4">
            <a:avLst>
              <a:gd name="adj1" fmla="val 7703"/>
              <a:gd name="adj2" fmla="val 1459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868D25A-310B-2BA3-78F5-CFFC70188600}"/>
              </a:ext>
            </a:extLst>
          </p:cNvPr>
          <p:cNvGrpSpPr/>
          <p:nvPr/>
        </p:nvGrpSpPr>
        <p:grpSpPr>
          <a:xfrm>
            <a:off x="4575798" y="2784391"/>
            <a:ext cx="1076632" cy="369332"/>
            <a:chOff x="4968362" y="2079211"/>
            <a:chExt cx="1076632" cy="369332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0CED49-89D3-F548-F658-4939B767A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4AED92-6016-74AF-465F-A843394D20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0951FC7-108C-FEBF-65D1-97F60FC27A1B}"/>
              </a:ext>
            </a:extLst>
          </p:cNvPr>
          <p:cNvGrpSpPr/>
          <p:nvPr/>
        </p:nvGrpSpPr>
        <p:grpSpPr>
          <a:xfrm>
            <a:off x="4472332" y="2985776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EA07C95-16E7-0A30-7C82-A4310F65F5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B81465D-12CA-3FFB-1B74-6AE485E707D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A827EC-55F5-78C5-65CE-84895A907A9F}"/>
              </a:ext>
            </a:extLst>
          </p:cNvPr>
          <p:cNvGrpSpPr/>
          <p:nvPr/>
        </p:nvGrpSpPr>
        <p:grpSpPr>
          <a:xfrm>
            <a:off x="4873903" y="325163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30C05E1-7E92-B2CD-5A3B-22E3D56C04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153DBE3-91D3-2C89-C71A-DD22D9E4BE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C02F6A8-AD17-5958-75C7-678FB9DE7D9F}"/>
              </a:ext>
            </a:extLst>
          </p:cNvPr>
          <p:cNvGrpSpPr/>
          <p:nvPr/>
        </p:nvGrpSpPr>
        <p:grpSpPr>
          <a:xfrm>
            <a:off x="2792072" y="4137711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F8884F-10E1-3765-34EC-7B89A46E79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229913-2681-9E42-ACB0-15EC6F53F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BC5E216-C263-B0B1-B9E0-B63086F00FC2}"/>
              </a:ext>
            </a:extLst>
          </p:cNvPr>
          <p:cNvGrpSpPr/>
          <p:nvPr/>
        </p:nvGrpSpPr>
        <p:grpSpPr>
          <a:xfrm>
            <a:off x="5558301" y="4711955"/>
            <a:ext cx="1068643" cy="369332"/>
            <a:chOff x="3647644" y="5359159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CAF103-FB79-E273-7C5E-E4431E2F3A0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F832AFC-2A87-2D56-BADF-13F9DCBF2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70E004-19C7-D589-3408-54242D213B82}"/>
              </a:ext>
            </a:extLst>
          </p:cNvPr>
          <p:cNvGrpSpPr/>
          <p:nvPr/>
        </p:nvGrpSpPr>
        <p:grpSpPr>
          <a:xfrm>
            <a:off x="5174822" y="4893853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4B25E95-EB47-65DF-3816-F3C159AD1F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0902225-6711-B06B-DB17-7AB7900D1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81EF22E-BEB3-E526-F2D5-ED151578D56D}"/>
              </a:ext>
            </a:extLst>
          </p:cNvPr>
          <p:cNvGrpSpPr/>
          <p:nvPr/>
        </p:nvGrpSpPr>
        <p:grpSpPr>
          <a:xfrm>
            <a:off x="320749" y="3925125"/>
            <a:ext cx="1352611" cy="440018"/>
            <a:chOff x="419546" y="4474304"/>
            <a:chExt cx="1352611" cy="440018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73AADE8-123D-1A91-33FA-2174F788B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546" y="4474304"/>
              <a:ext cx="851648" cy="440018"/>
            </a:xfrm>
            <a:prstGeom prst="rect">
              <a:avLst/>
            </a:prstGeom>
          </p:spPr>
        </p:pic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A311D65-75A8-501E-ED1F-42209CF89C91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1271194" y="4694313"/>
              <a:ext cx="5009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870533-3D13-EBCC-30A6-C33DB9502196}"/>
              </a:ext>
            </a:extLst>
          </p:cNvPr>
          <p:cNvSpPr/>
          <p:nvPr/>
        </p:nvSpPr>
        <p:spPr>
          <a:xfrm>
            <a:off x="4632896" y="4020337"/>
            <a:ext cx="777304" cy="2004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1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7" grpId="0" animBg="1"/>
      <p:bldP spid="47" grpId="1" animBg="1"/>
      <p:bldP spid="49" grpId="0" animBg="1"/>
      <p:bldP spid="49" grpId="1" animBg="1"/>
      <p:bldP spid="52" grpId="0" animBg="1"/>
      <p:bldP spid="52" grpId="1" animBg="1"/>
      <p:bldP spid="53" grpId="0" animBg="1"/>
      <p:bldP spid="53" grpId="1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9C8BA4-4D8F-BB3A-CBB7-B583740D22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simple_pendulum.py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2F902A-30A4-8A4C-70F9-5E31B1E3A63F}"/>
              </a:ext>
            </a:extLst>
          </p:cNvPr>
          <p:cNvGrpSpPr/>
          <p:nvPr/>
        </p:nvGrpSpPr>
        <p:grpSpPr>
          <a:xfrm>
            <a:off x="2399058" y="2545463"/>
            <a:ext cx="1956305" cy="1478057"/>
            <a:chOff x="2709019" y="3366902"/>
            <a:chExt cx="1956305" cy="14780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C3680-15F8-EA78-A347-D6883722E082}"/>
                </a:ext>
              </a:extLst>
            </p:cNvPr>
            <p:cNvSpPr txBox="1"/>
            <p:nvPr/>
          </p:nvSpPr>
          <p:spPr>
            <a:xfrm>
              <a:off x="2709019" y="3366902"/>
              <a:ext cx="195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Initial pendulum angular displacement from centerline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CB18DE-2D5A-2D1D-41C9-3E4910733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1336" y="4077532"/>
              <a:ext cx="200528" cy="767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4E5E3BA-BCB5-6004-77BC-621629A55ED4}"/>
                    </a:ext>
                  </a:extLst>
                </p:cNvPr>
                <p:cNvSpPr txBox="1"/>
                <p:nvPr/>
              </p:nvSpPr>
              <p:spPr>
                <a:xfrm>
                  <a:off x="2964665" y="4373842"/>
                  <a:ext cx="144501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=0.78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4E5E3BA-BCB5-6004-77BC-621629A55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665" y="4373842"/>
                  <a:ext cx="144501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61" r="-2941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B6E31E-DE4C-0101-3EC0-6373AF6FFF5F}"/>
              </a:ext>
            </a:extLst>
          </p:cNvPr>
          <p:cNvSpPr txBox="1"/>
          <p:nvPr/>
        </p:nvSpPr>
        <p:spPr>
          <a:xfrm>
            <a:off x="5616937" y="5103839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</a:t>
            </a:r>
            <a:r>
              <a:rPr lang="en-US" b="1" u="sng" dirty="0"/>
              <a:t>not</a:t>
            </a:r>
            <a:r>
              <a:rPr lang="en-US" b="1" dirty="0"/>
              <a:t> good… The model predicts the pendulum will begin to swing wildly, which would not happen naturally!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95BC8D-4FA0-86C3-BAA7-08D80E568EC7}"/>
              </a:ext>
            </a:extLst>
          </p:cNvPr>
          <p:cNvCxnSpPr>
            <a:cxnSpLocks/>
          </p:cNvCxnSpPr>
          <p:nvPr/>
        </p:nvCxnSpPr>
        <p:spPr>
          <a:xfrm flipV="1">
            <a:off x="3181507" y="2750757"/>
            <a:ext cx="2864113" cy="625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EEE87-5986-C450-EF07-EBD6148BE172}"/>
              </a:ext>
            </a:extLst>
          </p:cNvPr>
          <p:cNvCxnSpPr>
            <a:cxnSpLocks/>
          </p:cNvCxnSpPr>
          <p:nvPr/>
        </p:nvCxnSpPr>
        <p:spPr>
          <a:xfrm flipV="1">
            <a:off x="2501375" y="3690902"/>
            <a:ext cx="3854083" cy="3128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12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Numerical Instability of Euler's Method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46" y="1825625"/>
            <a:ext cx="4187006" cy="40655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the number of time steps by 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simple forward Euler method can be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bounds because no term can be </a:t>
            </a:r>
            <a:r>
              <a:rPr lang="en-US" sz="2400" i="1" dirty="0"/>
              <a:t>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51351" y="4693660"/>
                <a:ext cx="333899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351" y="4693660"/>
                <a:ext cx="3338991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434209" y="3156761"/>
            <a:ext cx="1063713" cy="4405035"/>
          </a:xfrm>
          <a:prstGeom prst="bentConnector5">
            <a:avLst>
              <a:gd name="adj1" fmla="val -21491"/>
              <a:gd name="adj2" fmla="val 47593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57436" y="5393818"/>
            <a:ext cx="257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values,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the </a:t>
            </a:r>
            <a:r>
              <a:rPr lang="en-US" sz="1400" b="1" i="1" dirty="0">
                <a:solidFill>
                  <a:srgbClr val="7030A0"/>
                </a:solidFill>
              </a:rPr>
              <a:t>next</a:t>
            </a:r>
            <a:r>
              <a:rPr lang="en-US" sz="1400" i="1" dirty="0">
                <a:solidFill>
                  <a:srgbClr val="7030A0"/>
                </a:solidFill>
              </a:rPr>
              <a:t> energy state will </a:t>
            </a:r>
            <a:r>
              <a:rPr lang="en-US" sz="1400" b="1" i="1" dirty="0">
                <a:solidFill>
                  <a:srgbClr val="7030A0"/>
                </a:solidFill>
              </a:rPr>
              <a:t>always</a:t>
            </a:r>
            <a:r>
              <a:rPr lang="en-US" sz="1400" i="1" dirty="0">
                <a:solidFill>
                  <a:srgbClr val="7030A0"/>
                </a:solidFill>
              </a:rPr>
              <a:t> be incorrectly </a:t>
            </a:r>
            <a:r>
              <a:rPr lang="en-US" sz="1400" i="1" u="sng" dirty="0">
                <a:solidFill>
                  <a:srgbClr val="7030A0"/>
                </a:solidFill>
              </a:rPr>
              <a:t>higher</a:t>
            </a:r>
            <a:r>
              <a:rPr lang="en-US" sz="1400" i="1" dirty="0">
                <a:solidFill>
                  <a:srgbClr val="7030A0"/>
                </a:solidFill>
              </a:rPr>
              <a:t> than the </a:t>
            </a:r>
            <a:r>
              <a:rPr lang="en-US" sz="1400" b="1" i="1" dirty="0">
                <a:solidFill>
                  <a:srgbClr val="7030A0"/>
                </a:solidFill>
              </a:rPr>
              <a:t>previous</a:t>
            </a:r>
            <a:r>
              <a:rPr lang="en-US" sz="1400" i="1" dirty="0">
                <a:solidFill>
                  <a:srgbClr val="7030A0"/>
                </a:solidFill>
              </a:rPr>
              <a:t>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91603" y="4827422"/>
            <a:ext cx="353962" cy="32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732395" y="4827422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791256" y="2799715"/>
            <a:ext cx="1063713" cy="5119128"/>
          </a:xfrm>
          <a:prstGeom prst="bentConnector5">
            <a:avLst>
              <a:gd name="adj1" fmla="val -21491"/>
              <a:gd name="adj2" fmla="val 41015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C901E-E392-62C8-80AA-9765604F3ECF}"/>
              </a:ext>
            </a:extLst>
          </p:cNvPr>
          <p:cNvSpPr txBox="1"/>
          <p:nvPr/>
        </p:nvSpPr>
        <p:spPr>
          <a:xfrm>
            <a:off x="5827236" y="3343910"/>
            <a:ext cx="187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Small angle identity</a:t>
            </a:r>
          </a:p>
        </p:txBody>
      </p:sp>
    </p:spTree>
    <p:extLst>
      <p:ext uri="{BB962C8B-B14F-4D97-AF65-F5344CB8AC3E}">
        <p14:creationId xmlns:p14="http://schemas.microsoft.com/office/powerpoint/2010/main" val="18465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7" grpId="0" animBg="1"/>
      <p:bldP spid="2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Cromer's Fix to Euler's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5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5F9F3-699D-0456-88C0-4ABC5E82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612030"/>
            <a:ext cx="6095238" cy="2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simple_pendulum.py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C9C372-0D5F-6B44-537E-937CF8A68286}"/>
              </a:ext>
            </a:extLst>
          </p:cNvPr>
          <p:cNvGrpSpPr/>
          <p:nvPr/>
        </p:nvGrpSpPr>
        <p:grpSpPr>
          <a:xfrm>
            <a:off x="6297853" y="322241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19118DB-C0EB-D2D0-168C-761232D2A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32BD1D-5E4E-D4AF-4200-0A0616D28D8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F753A42-0269-73AC-E07A-8D37DAD44031}"/>
              </a:ext>
            </a:extLst>
          </p:cNvPr>
          <p:cNvSpPr/>
          <p:nvPr/>
        </p:nvSpPr>
        <p:spPr>
          <a:xfrm>
            <a:off x="4533039" y="3305175"/>
            <a:ext cx="1099052" cy="254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F0EA5B-AD75-F276-D007-D56EF985CA43}"/>
              </a:ext>
            </a:extLst>
          </p:cNvPr>
          <p:cNvGrpSpPr/>
          <p:nvPr/>
        </p:nvGrpSpPr>
        <p:grpSpPr>
          <a:xfrm>
            <a:off x="6155473" y="1420714"/>
            <a:ext cx="1992764" cy="1617037"/>
            <a:chOff x="6669062" y="4826900"/>
            <a:chExt cx="1992764" cy="16170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E44EE-A5DA-AAB4-0214-0C29E2831D6C}"/>
                </a:ext>
              </a:extLst>
            </p:cNvPr>
            <p:cNvSpPr txBox="1"/>
            <p:nvPr/>
          </p:nvSpPr>
          <p:spPr>
            <a:xfrm>
              <a:off x="6730863" y="4826900"/>
              <a:ext cx="1930963" cy="107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</a:rPr>
                <a:t>Notice that the original ODEs don't change, just </a:t>
              </a:r>
              <a:r>
                <a:rPr lang="en-US" sz="1600" i="1" dirty="0">
                  <a:solidFill>
                    <a:srgbClr val="7030A0"/>
                  </a:solidFill>
                </a:rPr>
                <a:t>how</a:t>
              </a:r>
              <a:r>
                <a:rPr lang="en-US" sz="1600" dirty="0">
                  <a:solidFill>
                    <a:srgbClr val="7030A0"/>
                  </a:solidFill>
                </a:rPr>
                <a:t> we </a:t>
              </a:r>
              <a:r>
                <a:rPr lang="en-US" sz="1600" b="1" dirty="0">
                  <a:solidFill>
                    <a:srgbClr val="7030A0"/>
                  </a:solidFill>
                </a:rPr>
                <a:t>calculate</a:t>
              </a:r>
              <a:r>
                <a:rPr lang="en-US" sz="1600" dirty="0">
                  <a:solidFill>
                    <a:srgbClr val="7030A0"/>
                  </a:solidFill>
                </a:rPr>
                <a:t> them!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5C2B58-0CDB-9337-BB92-E844B23873FC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6669062" y="5904118"/>
              <a:ext cx="1027283" cy="53981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95C25-21E7-0F61-8045-A6DE786F19D2}"/>
              </a:ext>
            </a:extLst>
          </p:cNvPr>
          <p:cNvGrpSpPr/>
          <p:nvPr/>
        </p:nvGrpSpPr>
        <p:grpSpPr>
          <a:xfrm>
            <a:off x="3811710" y="4711906"/>
            <a:ext cx="1775166" cy="1644445"/>
            <a:chOff x="6351083" y="2525867"/>
            <a:chExt cx="1775166" cy="16444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460F9D-6D6E-937E-87F3-3D26F82F8CC9}"/>
                </a:ext>
              </a:extLst>
            </p:cNvPr>
            <p:cNvSpPr/>
            <p:nvPr/>
          </p:nvSpPr>
          <p:spPr>
            <a:xfrm>
              <a:off x="6351083" y="2525867"/>
              <a:ext cx="1775166" cy="16444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A5E2A5-3E62-1B3F-02F8-32B884C681B3}"/>
                </a:ext>
              </a:extLst>
            </p:cNvPr>
            <p:cNvGrpSpPr/>
            <p:nvPr/>
          </p:nvGrpSpPr>
          <p:grpSpPr>
            <a:xfrm>
              <a:off x="6483139" y="2732977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572B31B-31E0-2C74-2BBA-874FCA20FE7F}"/>
                      </a:ext>
                    </a:extLst>
                  </p:cNvPr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572B31B-31E0-2C74-2BBA-874FCA20FE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60E6A48-193E-7B43-D9E7-E33C69BE7622}"/>
                      </a:ext>
                    </a:extLst>
                  </p:cNvPr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60E6A48-193E-7B43-D9E7-E33C69BE76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B8D852-4B35-5244-E264-24365D971F12}"/>
                  </a:ext>
                </a:extLst>
              </p:cNvPr>
              <p:cNvSpPr txBox="1"/>
              <p:nvPr/>
            </p:nvSpPr>
            <p:spPr>
              <a:xfrm>
                <a:off x="5329691" y="3650380"/>
                <a:ext cx="1775166" cy="738664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We must use the </a:t>
                </a:r>
                <a:r>
                  <a:rPr lang="en-US" sz="1400" b="1" dirty="0">
                    <a:solidFill>
                      <a:srgbClr val="7030A0"/>
                    </a:solidFill>
                  </a:rPr>
                  <a:t>next</a:t>
                </a:r>
                <a:r>
                  <a:rPr lang="en-US" sz="1400" dirty="0">
                    <a:solidFill>
                      <a:srgbClr val="7030A0"/>
                    </a:solidFill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, not the 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current</a:t>
                </a:r>
                <a:r>
                  <a:rPr lang="en-US" sz="1400" dirty="0">
                    <a:solidFill>
                      <a:srgbClr val="7030A0"/>
                    </a:solidFill>
                  </a:rPr>
                  <a:t> value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B8D852-4B35-5244-E264-24365D971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691" y="3650380"/>
                <a:ext cx="17751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8DA9D93E-C305-19E5-E609-14E0E3371DDD}"/>
              </a:ext>
            </a:extLst>
          </p:cNvPr>
          <p:cNvSpPr/>
          <p:nvPr/>
        </p:nvSpPr>
        <p:spPr>
          <a:xfrm>
            <a:off x="7104857" y="4796923"/>
            <a:ext cx="1714138" cy="951118"/>
          </a:xfrm>
          <a:prstGeom prst="wedgeRoundRectCallout">
            <a:avLst>
              <a:gd name="adj1" fmla="val -57426"/>
              <a:gd name="adj2" fmla="val -1033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</a:t>
            </a:r>
          </a:p>
          <a:p>
            <a:pPr algn="ctr"/>
            <a:r>
              <a:rPr lang="en-US" b="1" dirty="0"/>
              <a:t>Euler-Cromer</a:t>
            </a:r>
          </a:p>
          <a:p>
            <a:pPr algn="ctr"/>
            <a:r>
              <a:rPr lang="en-US" b="1" dirty="0"/>
              <a:t>Method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61FB07-A2A1-2BB8-6E58-E50C72A72967}"/>
              </a:ext>
            </a:extLst>
          </p:cNvPr>
          <p:cNvCxnSpPr/>
          <p:nvPr/>
        </p:nvCxnSpPr>
        <p:spPr>
          <a:xfrm>
            <a:off x="785931" y="3414639"/>
            <a:ext cx="80860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91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6EDACD-3831-70AA-8FEC-B02CEC7B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29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simple_pendulum.py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145837-9081-4DAD-9B08-C53A9666BC7E}"/>
              </a:ext>
            </a:extLst>
          </p:cNvPr>
          <p:cNvGrpSpPr/>
          <p:nvPr/>
        </p:nvGrpSpPr>
        <p:grpSpPr>
          <a:xfrm>
            <a:off x="6495905" y="4337618"/>
            <a:ext cx="91440" cy="588590"/>
            <a:chOff x="6073590" y="3989949"/>
            <a:chExt cx="91440" cy="58859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DEBB3F-F326-3BD0-E43B-7EC85348016E}"/>
                </a:ext>
              </a:extLst>
            </p:cNvPr>
            <p:cNvSpPr/>
            <p:nvPr/>
          </p:nvSpPr>
          <p:spPr>
            <a:xfrm>
              <a:off x="6073590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068467-F086-86B7-05B0-711DAF0E9096}"/>
                </a:ext>
              </a:extLst>
            </p:cNvPr>
            <p:cNvSpPr/>
            <p:nvPr/>
          </p:nvSpPr>
          <p:spPr>
            <a:xfrm>
              <a:off x="6073590" y="448709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299AA5-B2F1-DD42-C8E8-196B383B3844}"/>
                </a:ext>
              </a:extLst>
            </p:cNvPr>
            <p:cNvCxnSpPr>
              <a:cxnSpLocks/>
              <a:stCxn id="28" idx="4"/>
              <a:endCxn id="29" idx="0"/>
            </p:cNvCxnSpPr>
            <p:nvPr/>
          </p:nvCxnSpPr>
          <p:spPr>
            <a:xfrm>
              <a:off x="6119310" y="4081389"/>
              <a:ext cx="0" cy="40571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6675D94-6EE0-D1DD-706F-3F254940CBBF}"/>
              </a:ext>
            </a:extLst>
          </p:cNvPr>
          <p:cNvSpPr/>
          <p:nvPr/>
        </p:nvSpPr>
        <p:spPr>
          <a:xfrm>
            <a:off x="3326601" y="4978278"/>
            <a:ext cx="1943052" cy="834367"/>
          </a:xfrm>
          <a:prstGeom prst="wedgeRoundRectCallout">
            <a:avLst>
              <a:gd name="adj1" fmla="val -58780"/>
              <a:gd name="adj2" fmla="val -119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the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physics</a:t>
            </a:r>
            <a:r>
              <a:rPr lang="en-US" sz="1600" b="1" dirty="0"/>
              <a:t>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story</a:t>
            </a:r>
            <a:r>
              <a:rPr lang="en-US" sz="1600" b="1" dirty="0"/>
              <a:t> at these circled times?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FBDD5E-AD60-4758-26A5-52D0DF077D8D}"/>
              </a:ext>
            </a:extLst>
          </p:cNvPr>
          <p:cNvGrpSpPr/>
          <p:nvPr/>
        </p:nvGrpSpPr>
        <p:grpSpPr>
          <a:xfrm>
            <a:off x="3127667" y="2740877"/>
            <a:ext cx="91440" cy="1673944"/>
            <a:chOff x="2923727" y="2088357"/>
            <a:chExt cx="91440" cy="167394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9C5892-6EFA-004D-B956-BD57C908D6FA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11D1727-A969-AD6E-4341-0E0475318AF7}"/>
                </a:ext>
              </a:extLst>
            </p:cNvPr>
            <p:cNvSpPr/>
            <p:nvPr/>
          </p:nvSpPr>
          <p:spPr>
            <a:xfrm>
              <a:off x="2923727" y="3670861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21A5783-8A73-1E39-913C-087E9823F946}"/>
                </a:ext>
              </a:extLst>
            </p:cNvPr>
            <p:cNvCxnSpPr>
              <a:cxnSpLocks/>
              <a:stCxn id="33" idx="4"/>
              <a:endCxn id="34" idx="0"/>
            </p:cNvCxnSpPr>
            <p:nvPr/>
          </p:nvCxnSpPr>
          <p:spPr>
            <a:xfrm>
              <a:off x="2969447" y="2179797"/>
              <a:ext cx="0" cy="149106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B45E424-564C-2F25-6ADE-B750EEA0337A}"/>
              </a:ext>
            </a:extLst>
          </p:cNvPr>
          <p:cNvSpPr txBox="1"/>
          <p:nvPr/>
        </p:nvSpPr>
        <p:spPr>
          <a:xfrm>
            <a:off x="318917" y="2364780"/>
            <a:ext cx="1611544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This simulation is now numerically </a:t>
            </a:r>
            <a:r>
              <a:rPr lang="en-US" sz="1600" b="1" dirty="0">
                <a:solidFill>
                  <a:srgbClr val="7030A0"/>
                </a:solidFill>
              </a:rPr>
              <a:t>stable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00C75D-768D-1048-204C-5F4EA675B69E}"/>
              </a:ext>
            </a:extLst>
          </p:cNvPr>
          <p:cNvCxnSpPr>
            <a:cxnSpLocks/>
          </p:cNvCxnSpPr>
          <p:nvPr/>
        </p:nvCxnSpPr>
        <p:spPr>
          <a:xfrm>
            <a:off x="2505306" y="3850888"/>
            <a:ext cx="4326673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F41C17-F888-538B-B247-FBE954B488CE}"/>
              </a:ext>
            </a:extLst>
          </p:cNvPr>
          <p:cNvCxnSpPr>
            <a:cxnSpLocks/>
          </p:cNvCxnSpPr>
          <p:nvPr/>
        </p:nvCxnSpPr>
        <p:spPr>
          <a:xfrm>
            <a:off x="2505306" y="4880488"/>
            <a:ext cx="4326673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4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Part </a:t>
            </a:r>
            <a:r>
              <a:rPr lang="en-US" sz="3200" b="1" dirty="0">
                <a:latin typeface="+mn-lt"/>
              </a:rPr>
              <a:t>1 of 2</a:t>
            </a:r>
            <a:r>
              <a:rPr lang="en-US" sz="3200" dirty="0">
                <a:latin typeface="+mn-lt"/>
              </a:rPr>
              <a:t> –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Numerically estimate the solution to a non-linear differential equation using the </a:t>
            </a:r>
            <a:r>
              <a:rPr lang="en-US" sz="2400" b="1" dirty="0">
                <a:solidFill>
                  <a:srgbClr val="7030A0"/>
                </a:solidFill>
              </a:rPr>
              <a:t>Runge-Kutta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the </a:t>
            </a:r>
            <a:r>
              <a:rPr lang="en-US" sz="2000" b="1" dirty="0">
                <a:solidFill>
                  <a:srgbClr val="0070C0"/>
                </a:solidFill>
              </a:rPr>
              <a:t>harmonic motion </a:t>
            </a:r>
            <a:r>
              <a:rPr lang="en-US" sz="2000" dirty="0"/>
              <a:t>of a simple pendulum using </a:t>
            </a:r>
            <a:r>
              <a:rPr lang="en-US" sz="2000" b="1" dirty="0">
                <a:solidFill>
                  <a:srgbClr val="7030A0"/>
                </a:solidFill>
              </a:rPr>
              <a:t>SciPy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a </a:t>
            </a:r>
            <a:r>
              <a:rPr lang="en-US" sz="2000" b="1" dirty="0"/>
              <a:t>damped oscillator </a:t>
            </a:r>
            <a:r>
              <a:rPr lang="en-US" sz="2000" dirty="0"/>
              <a:t>to appreciate the impact of </a:t>
            </a:r>
            <a:r>
              <a:rPr lang="en-US" sz="2000" b="1" dirty="0">
                <a:solidFill>
                  <a:srgbClr val="FF0000"/>
                </a:solidFill>
              </a:rPr>
              <a:t>critical damping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long-term behavior of a </a:t>
            </a:r>
            <a:r>
              <a:rPr lang="en-US" sz="2000" b="1" dirty="0"/>
              <a:t>harmonograph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b="1" dirty="0"/>
              <a:t>Newtonian Kinematics </a:t>
            </a:r>
            <a:r>
              <a:rPr lang="en-US" sz="2400" dirty="0"/>
              <a:t>of an </a:t>
            </a:r>
            <a:r>
              <a:rPr lang="en-US" sz="2400" b="1" dirty="0">
                <a:solidFill>
                  <a:srgbClr val="7030A0"/>
                </a:solidFill>
              </a:rPr>
              <a:t>Estes Model Rocket</a:t>
            </a:r>
            <a:r>
              <a:rPr lang="en-US" sz="2400" b="1" dirty="0"/>
              <a:t> </a:t>
            </a:r>
            <a:r>
              <a:rPr lang="en-US" sz="2400" dirty="0"/>
              <a:t>through lift-off, where the system mass </a:t>
            </a:r>
            <a:r>
              <a:rPr lang="en-US" sz="2400" i="1" dirty="0"/>
              <a:t>decreases</a:t>
            </a:r>
            <a:r>
              <a:rPr lang="en-US" sz="2400" dirty="0"/>
              <a:t> as solid motor fuel is burnt to produce thrust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Kutta</a:t>
            </a:r>
            <a:r>
              <a:rPr lang="en-US" sz="2400" dirty="0"/>
              <a:t>, wanted to improve the accuracy of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</a:t>
            </a:r>
            <a:r>
              <a:rPr lang="en-US" sz="2400" u="sng" dirty="0"/>
              <a:t>between the endpoints </a:t>
            </a:r>
            <a:r>
              <a:rPr lang="en-US" sz="2400" dirty="0"/>
              <a:t>of a sampled interval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using the </a:t>
            </a:r>
            <a:r>
              <a:rPr lang="en-US" sz="2400" i="1" dirty="0"/>
              <a:t>single</a:t>
            </a:r>
            <a:r>
              <a:rPr lang="en-US" sz="2400" dirty="0"/>
              <a:t> tangent line in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Nonlinear</a:t>
            </a:r>
            <a:r>
              <a:rPr lang="en-US" sz="3200" dirty="0">
                <a:latin typeface="+mn-lt"/>
              </a:rPr>
              <a:t> Ordinary Differential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56FDDD-0301-63AD-C6B1-140B12F6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8" y="1498180"/>
            <a:ext cx="7209524" cy="48285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E1F6B3-2EB0-8DB7-6FA8-BF4899304712}"/>
              </a:ext>
            </a:extLst>
          </p:cNvPr>
          <p:cNvSpPr/>
          <p:nvPr/>
        </p:nvSpPr>
        <p:spPr>
          <a:xfrm>
            <a:off x="1231795" y="1654988"/>
            <a:ext cx="1503848" cy="302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CB2417-2EE7-2A52-8F38-902F313F099A}"/>
              </a:ext>
            </a:extLst>
          </p:cNvPr>
          <p:cNvSpPr/>
          <p:nvPr/>
        </p:nvSpPr>
        <p:spPr>
          <a:xfrm>
            <a:off x="1384194" y="5058798"/>
            <a:ext cx="3187805" cy="480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093F74-36A9-A3FF-79B7-CE1AEA835945}"/>
              </a:ext>
            </a:extLst>
          </p:cNvPr>
          <p:cNvSpPr/>
          <p:nvPr/>
        </p:nvSpPr>
        <p:spPr>
          <a:xfrm>
            <a:off x="4788478" y="4122988"/>
            <a:ext cx="1778578" cy="343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62D651A-AFCC-6C36-F604-0A06FAC71DBA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rot="10800000" flipH="1" flipV="1">
            <a:off x="1231794" y="1806129"/>
            <a:ext cx="152399" cy="3492920"/>
          </a:xfrm>
          <a:prstGeom prst="bentConnector3">
            <a:avLst>
              <a:gd name="adj1" fmla="val -32851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46DF42-76B5-0720-F53C-C1B54354275C}"/>
              </a:ext>
            </a:extLst>
          </p:cNvPr>
          <p:cNvCxnSpPr>
            <a:cxnSpLocks/>
            <a:stCxn id="23" idx="3"/>
            <a:endCxn id="29" idx="2"/>
          </p:cNvCxnSpPr>
          <p:nvPr/>
        </p:nvCxnSpPr>
        <p:spPr>
          <a:xfrm flipV="1">
            <a:off x="4571999" y="4466204"/>
            <a:ext cx="1105768" cy="83284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26FB829-F491-A168-9817-92331D7CCADC}"/>
              </a:ext>
            </a:extLst>
          </p:cNvPr>
          <p:cNvSpPr txBox="1"/>
          <p:nvPr/>
        </p:nvSpPr>
        <p:spPr>
          <a:xfrm>
            <a:off x="3884310" y="5892582"/>
            <a:ext cx="386919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Nowadays, High School Math Students are Doing </a:t>
            </a:r>
            <a:r>
              <a:rPr lang="en-US" b="1" dirty="0">
                <a:solidFill>
                  <a:srgbClr val="00B050"/>
                </a:solidFill>
              </a:rPr>
              <a:t>Differential Equations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589D57-82E0-32ED-6EFB-8D979FC8CF79}"/>
              </a:ext>
            </a:extLst>
          </p:cNvPr>
          <p:cNvCxnSpPr/>
          <p:nvPr/>
        </p:nvCxnSpPr>
        <p:spPr>
          <a:xfrm>
            <a:off x="1647431" y="5970050"/>
            <a:ext cx="1995055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9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Nonlinear</a:t>
            </a:r>
            <a:r>
              <a:rPr lang="en-US" sz="3200" dirty="0">
                <a:latin typeface="+mn-lt"/>
              </a:rPr>
              <a:t> Ordinary Differential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blipFill>
                <a:blip r:embed="rId6"/>
                <a:stretch>
                  <a:fillRect l="-2500" r="-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7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8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blipFill>
                <a:blip r:embed="rId9"/>
                <a:stretch>
                  <a:fillRect l="-2703" r="-270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/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/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blipFill>
                <a:blip r:embed="rId11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/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i="1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/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0A519C-6E92-4E08-9205-BCF1FEB1DC15}"/>
              </a:ext>
            </a:extLst>
          </p:cNvPr>
          <p:cNvSpPr txBox="1"/>
          <p:nvPr/>
        </p:nvSpPr>
        <p:spPr>
          <a:xfrm>
            <a:off x="5470169" y="4109120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9E23-7F66-0F38-B857-D52E7B929413}"/>
              </a:ext>
            </a:extLst>
          </p:cNvPr>
          <p:cNvSpPr/>
          <p:nvPr/>
        </p:nvSpPr>
        <p:spPr>
          <a:xfrm>
            <a:off x="5711221" y="3478155"/>
            <a:ext cx="1184254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D054B-E1E5-AD62-66BB-1E549343F6D5}"/>
              </a:ext>
            </a:extLst>
          </p:cNvPr>
          <p:cNvSpPr/>
          <p:nvPr/>
        </p:nvSpPr>
        <p:spPr>
          <a:xfrm>
            <a:off x="2338387" y="1938338"/>
            <a:ext cx="858233" cy="31908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BB5BE-4C9C-B378-E283-F3D696E9691D}"/>
              </a:ext>
            </a:extLst>
          </p:cNvPr>
          <p:cNvSpPr/>
          <p:nvPr/>
        </p:nvSpPr>
        <p:spPr>
          <a:xfrm>
            <a:off x="5616119" y="6048135"/>
            <a:ext cx="1684091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4E1B8A-379E-13A1-A26D-810E277FBA71}"/>
              </a:ext>
            </a:extLst>
          </p:cNvPr>
          <p:cNvCxnSpPr>
            <a:cxnSpLocks/>
            <a:stCxn id="22" idx="3"/>
            <a:endCxn id="35" idx="0"/>
          </p:cNvCxnSpPr>
          <p:nvPr/>
        </p:nvCxnSpPr>
        <p:spPr>
          <a:xfrm flipH="1" flipV="1">
            <a:off x="2443163" y="1931500"/>
            <a:ext cx="4452312" cy="1823978"/>
          </a:xfrm>
          <a:prstGeom prst="bentConnector4">
            <a:avLst>
              <a:gd name="adj1" fmla="val -13281"/>
              <a:gd name="adj2" fmla="val 11916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6B3B8E-8875-1EFB-5A40-5514FB365AFE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157795" y="2867133"/>
            <a:ext cx="4068033" cy="284861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C629BE-C545-0112-4C70-2E064309D1C6}"/>
              </a:ext>
            </a:extLst>
          </p:cNvPr>
          <p:cNvSpPr txBox="1"/>
          <p:nvPr/>
        </p:nvSpPr>
        <p:spPr>
          <a:xfrm>
            <a:off x="4600584" y="3539559"/>
            <a:ext cx="113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020F8A-21A2-0E5D-000B-6C8EB6754895}"/>
              </a:ext>
            </a:extLst>
          </p:cNvPr>
          <p:cNvSpPr/>
          <p:nvPr/>
        </p:nvSpPr>
        <p:spPr>
          <a:xfrm>
            <a:off x="2338387" y="1931500"/>
            <a:ext cx="209551" cy="31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7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9" grpId="0"/>
      <p:bldP spid="24" grpId="0"/>
      <p:bldP spid="25" grpId="0"/>
      <p:bldP spid="15" grpId="0"/>
      <p:bldP spid="17" grpId="0"/>
      <p:bldP spid="18" grpId="0"/>
      <p:bldP spid="5" grpId="0"/>
      <p:bldP spid="20" grpId="0"/>
      <p:bldP spid="22" grpId="0" animBg="1"/>
      <p:bldP spid="26" grpId="0" animBg="1"/>
      <p:bldP spid="27" grpId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C5E98-0B30-5740-C33D-92EAF670F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6EC8C2-6B75-9BFF-6895-B26220ADF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" t="4700" r="2300"/>
          <a:stretch/>
        </p:blipFill>
        <p:spPr>
          <a:xfrm>
            <a:off x="1503847" y="1627411"/>
            <a:ext cx="6325229" cy="4792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4A70D-0175-DED4-7BD7-02466060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0BDD-DB33-1F91-5B42-0D861D36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D39EA4-8762-991E-D48D-B88B29BF4BB2}"/>
                  </a:ext>
                </a:extLst>
              </p:cNvPr>
              <p:cNvSpPr txBox="1"/>
              <p:nvPr/>
            </p:nvSpPr>
            <p:spPr>
              <a:xfrm>
                <a:off x="4099746" y="3176866"/>
                <a:ext cx="1968605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D39EA4-8762-991E-D48D-B88B29BF4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746" y="3176866"/>
                <a:ext cx="1968605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09A4EC8-287C-E27D-1E6D-75FEF92FCEAF}"/>
              </a:ext>
            </a:extLst>
          </p:cNvPr>
          <p:cNvGrpSpPr/>
          <p:nvPr/>
        </p:nvGrpSpPr>
        <p:grpSpPr>
          <a:xfrm>
            <a:off x="3055640" y="3121312"/>
            <a:ext cx="1076632" cy="369332"/>
            <a:chOff x="4968362" y="2079211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6169B1B-2588-392A-1F94-C6889434C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3478C7-011C-B33D-3A47-A4EC16AE70F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70C139-6D38-2C56-3AD6-E5C5E29811A8}"/>
              </a:ext>
            </a:extLst>
          </p:cNvPr>
          <p:cNvGrpSpPr/>
          <p:nvPr/>
        </p:nvGrpSpPr>
        <p:grpSpPr>
          <a:xfrm>
            <a:off x="2879464" y="3876935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8F3236-71F5-7CED-2B96-A9F0D8B08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E96D82-FEBA-8135-058C-FECF74CE08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5DB6CF-17BB-EE42-CDB5-E47297ECE333}"/>
              </a:ext>
            </a:extLst>
          </p:cNvPr>
          <p:cNvGrpSpPr/>
          <p:nvPr/>
        </p:nvGrpSpPr>
        <p:grpSpPr>
          <a:xfrm>
            <a:off x="5050612" y="4062762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1C86F8-589C-68B4-FCC8-001A96ECE1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6AE3E4C-BB45-EB22-A117-2C4BB804F9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DDFE66-DFDE-DEC7-8AE2-6A4CB711E9C2}"/>
              </a:ext>
            </a:extLst>
          </p:cNvPr>
          <p:cNvGrpSpPr/>
          <p:nvPr/>
        </p:nvGrpSpPr>
        <p:grpSpPr>
          <a:xfrm>
            <a:off x="6579450" y="4254265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E3A4EA-E7DC-313D-600A-03B0499E7CF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8E57FB-A224-C01E-CF7A-E79710C8F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A6A268-B575-9927-0693-F0EF8036C081}"/>
              </a:ext>
            </a:extLst>
          </p:cNvPr>
          <p:cNvGrpSpPr/>
          <p:nvPr/>
        </p:nvGrpSpPr>
        <p:grpSpPr>
          <a:xfrm>
            <a:off x="6674045" y="4453007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F2A887-623A-4FB5-6AA3-1453B8C835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063C5AC-C067-E8E5-1C7D-984884C21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B3D143-0915-F62E-D4F3-153E2F739293}"/>
              </a:ext>
            </a:extLst>
          </p:cNvPr>
          <p:cNvGrpSpPr/>
          <p:nvPr/>
        </p:nvGrpSpPr>
        <p:grpSpPr>
          <a:xfrm>
            <a:off x="3701046" y="510957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EEA84A-7CDF-09F3-AEFF-3318D669747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B043F98-4609-EC29-6BE2-1BCCAD65C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5B345F-7406-2A34-766F-610332D04C3E}"/>
              </a:ext>
            </a:extLst>
          </p:cNvPr>
          <p:cNvGrpSpPr/>
          <p:nvPr/>
        </p:nvGrpSpPr>
        <p:grpSpPr>
          <a:xfrm>
            <a:off x="3099832" y="5850014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4EAA14-3D79-0701-FC26-45DBF03515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AE8B65-D1B1-B837-F11C-E1E051A47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03F6FE-8710-2B53-11D8-F6A877AB2BE6}"/>
              </a:ext>
            </a:extLst>
          </p:cNvPr>
          <p:cNvGrpSpPr/>
          <p:nvPr/>
        </p:nvGrpSpPr>
        <p:grpSpPr>
          <a:xfrm>
            <a:off x="3638148" y="4824767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EFE1E76-1EC9-3642-F1D0-2A1CCABA0B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AC55689-AF1F-631C-BB79-A20AAFD455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361834-93E3-5A6C-0BDB-EE634C37E24F}"/>
                  </a:ext>
                </a:extLst>
              </p:cNvPr>
              <p:cNvSpPr txBox="1"/>
              <p:nvPr/>
            </p:nvSpPr>
            <p:spPr>
              <a:xfrm>
                <a:off x="4840576" y="4974936"/>
                <a:ext cx="233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Euler’s Method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3361834-93E3-5A6C-0BDB-EE634C37E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76" y="4974936"/>
                <a:ext cx="23388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5865EB-CEE6-A4FF-1C93-8EE9ADECEF5B}"/>
                  </a:ext>
                </a:extLst>
              </p:cNvPr>
              <p:cNvSpPr txBox="1"/>
              <p:nvPr/>
            </p:nvSpPr>
            <p:spPr>
              <a:xfrm>
                <a:off x="4842396" y="5232437"/>
                <a:ext cx="2700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Runge-</a:t>
                </a:r>
                <a:r>
                  <a:rPr lang="en-US" dirty="0" err="1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Kutta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Method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5865EB-CEE6-A4FF-1C93-8EE9ADECE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96" y="5232437"/>
                <a:ext cx="27009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74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6" grpId="0"/>
      <p:bldP spid="6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86113-A1AA-56F2-70E7-26CACFB1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D9C387-3EB2-B739-238B-8CEB3542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24744"/>
            <a:ext cx="6095238" cy="5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70237-0254-671E-6983-10401430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FC576-7695-6B6C-1605-FFCE0ED2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730432-0434-806E-332E-4D412A272532}"/>
              </a:ext>
            </a:extLst>
          </p:cNvPr>
          <p:cNvGrpSpPr/>
          <p:nvPr/>
        </p:nvGrpSpPr>
        <p:grpSpPr>
          <a:xfrm>
            <a:off x="4378902" y="155536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B2ED8A9-6C87-EF00-D912-8B2B3FEFEE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EEC7AE-296D-663E-689C-9487CBF094D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D52FF0-441E-6CA5-9DFB-2801A43A53AE}"/>
              </a:ext>
            </a:extLst>
          </p:cNvPr>
          <p:cNvGrpSpPr/>
          <p:nvPr/>
        </p:nvGrpSpPr>
        <p:grpSpPr>
          <a:xfrm>
            <a:off x="4485735" y="173441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D80C862-337C-BDAC-5ABD-D2C73E725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1B1B98-F1B7-3AFB-74F2-DBAD722F46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00E8F9-264B-39D5-7F59-4C33BD3AA218}"/>
              </a:ext>
            </a:extLst>
          </p:cNvPr>
          <p:cNvGrpSpPr/>
          <p:nvPr/>
        </p:nvGrpSpPr>
        <p:grpSpPr>
          <a:xfrm>
            <a:off x="6197577" y="2313649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A2AA79-B15C-6AE7-9AE2-0C607703498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A685D1-91C3-7CE5-C86F-BEF6FE5416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C8E691-B337-7D30-2814-BA0BD40AA1AB}"/>
              </a:ext>
            </a:extLst>
          </p:cNvPr>
          <p:cNvGrpSpPr/>
          <p:nvPr/>
        </p:nvGrpSpPr>
        <p:grpSpPr>
          <a:xfrm>
            <a:off x="5925780" y="3220313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3FA5B0-219D-F68F-E0A2-A7B3BF2B17A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04723C6-EF1D-0B35-8294-7C3C49AC0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BCE98A-CFCB-4D4A-2BD3-89ED64CBE22E}"/>
              </a:ext>
            </a:extLst>
          </p:cNvPr>
          <p:cNvGrpSpPr/>
          <p:nvPr/>
        </p:nvGrpSpPr>
        <p:grpSpPr>
          <a:xfrm>
            <a:off x="7538418" y="365184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216EF-C648-6E5E-3C2E-6FA5E65717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E9FEF0E-8EF7-25CC-52E4-64B177FDA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6D6015-8620-44A3-D39C-C8E6F4717853}"/>
              </a:ext>
            </a:extLst>
          </p:cNvPr>
          <p:cNvGrpSpPr/>
          <p:nvPr/>
        </p:nvGrpSpPr>
        <p:grpSpPr>
          <a:xfrm>
            <a:off x="6451804" y="5079260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E1F7DE-2E96-6A74-AA99-B228AB8F9D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D688093-E3C9-4D16-FA4B-BEA474B9B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3FEA46-945C-DCA9-85AD-CC36AEBE7CE2}"/>
              </a:ext>
            </a:extLst>
          </p:cNvPr>
          <p:cNvGrpSpPr/>
          <p:nvPr/>
        </p:nvGrpSpPr>
        <p:grpSpPr>
          <a:xfrm>
            <a:off x="5484993" y="4263447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3BE371-E218-7F91-0F31-996AC41BFD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4F8DB2-A4E9-BD95-BF81-18469FE7D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D73D268-8C6E-A8B7-E724-8A99BF84512D}"/>
              </a:ext>
            </a:extLst>
          </p:cNvPr>
          <p:cNvSpPr txBox="1"/>
          <p:nvPr/>
        </p:nvSpPr>
        <p:spPr>
          <a:xfrm>
            <a:off x="6618954" y="4187163"/>
            <a:ext cx="216010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RK4 = 4</a:t>
            </a:r>
            <a:r>
              <a:rPr lang="en-US" baseline="30000" dirty="0">
                <a:solidFill>
                  <a:srgbClr val="7030A0"/>
                </a:solidFill>
              </a:rPr>
              <a:t>th</a:t>
            </a:r>
            <a:r>
              <a:rPr lang="en-US" dirty="0">
                <a:solidFill>
                  <a:srgbClr val="7030A0"/>
                </a:solidFill>
              </a:rPr>
              <a:t> Order</a:t>
            </a:r>
          </a:p>
          <a:p>
            <a:r>
              <a:rPr lang="en-US" dirty="0">
                <a:solidFill>
                  <a:srgbClr val="7030A0"/>
                </a:solidFill>
              </a:rPr>
              <a:t>Runge-</a:t>
            </a:r>
            <a:r>
              <a:rPr lang="en-US" dirty="0" err="1">
                <a:solidFill>
                  <a:srgbClr val="7030A0"/>
                </a:solidFill>
              </a:rPr>
              <a:t>Kutta</a:t>
            </a:r>
            <a:r>
              <a:rPr lang="en-US" dirty="0">
                <a:solidFill>
                  <a:srgbClr val="7030A0"/>
                </a:solidFill>
              </a:rPr>
              <a:t> Method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86051A-7FA5-43AA-294F-10A1BE5B37A2}"/>
              </a:ext>
            </a:extLst>
          </p:cNvPr>
          <p:cNvSpPr/>
          <p:nvPr/>
        </p:nvSpPr>
        <p:spPr>
          <a:xfrm>
            <a:off x="2652516" y="2207419"/>
            <a:ext cx="1459903" cy="173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6F223-5135-B704-DAAE-63404062B95B}"/>
              </a:ext>
            </a:extLst>
          </p:cNvPr>
          <p:cNvSpPr/>
          <p:nvPr/>
        </p:nvSpPr>
        <p:spPr>
          <a:xfrm>
            <a:off x="2652515" y="2780167"/>
            <a:ext cx="2671960" cy="173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577438-F4BE-04E2-9A8E-34392473CA37}"/>
              </a:ext>
            </a:extLst>
          </p:cNvPr>
          <p:cNvGrpSpPr/>
          <p:nvPr/>
        </p:nvGrpSpPr>
        <p:grpSpPr>
          <a:xfrm>
            <a:off x="1121794" y="5043917"/>
            <a:ext cx="1352611" cy="440018"/>
            <a:chOff x="419546" y="4474304"/>
            <a:chExt cx="1352611" cy="44001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83259AD-54FC-B335-C4C2-8A01045DD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546" y="4474304"/>
              <a:ext cx="851648" cy="4400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6E3EAD2-E866-8D89-5A77-6091851D07E1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1271194" y="4694313"/>
              <a:ext cx="5009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179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E89C-1C01-603E-A234-A4888940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AF4AE-5584-C9D1-D91B-665AD60D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45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1D6A9-F29C-4E3E-74D4-4BE9DC5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FBFD-9F05-8CC2-6D59-3CB71C68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F19E035-6584-DACF-D3B3-C70669730A4D}"/>
              </a:ext>
            </a:extLst>
          </p:cNvPr>
          <p:cNvSpPr/>
          <p:nvPr/>
        </p:nvSpPr>
        <p:spPr>
          <a:xfrm>
            <a:off x="6799547" y="3368231"/>
            <a:ext cx="1659192" cy="1143000"/>
          </a:xfrm>
          <a:prstGeom prst="wedgeRectCallout">
            <a:avLst>
              <a:gd name="adj1" fmla="val -76514"/>
              <a:gd name="adj2" fmla="val -22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Euler's Method </a:t>
            </a:r>
            <a:r>
              <a:rPr lang="en-US" dirty="0">
                <a:solidFill>
                  <a:srgbClr val="FF0000"/>
                </a:solidFill>
              </a:rPr>
              <a:t>continues to lose accuracy each iteration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344411-5E81-6659-1353-9EF5AB40A436}"/>
              </a:ext>
            </a:extLst>
          </p:cNvPr>
          <p:cNvCxnSpPr/>
          <p:nvPr/>
        </p:nvCxnSpPr>
        <p:spPr>
          <a:xfrm>
            <a:off x="2675187" y="2818770"/>
            <a:ext cx="3597144" cy="884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E89C-1C01-603E-A234-A4888940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AF4AE-5584-C9D1-D91B-665AD60D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45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1D6A9-F29C-4E3E-74D4-4BE9DC5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FBFD-9F05-8CC2-6D59-3CB71C68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B981D7BB-D885-1E4D-3BD6-30EE17D4F2F2}"/>
              </a:ext>
            </a:extLst>
          </p:cNvPr>
          <p:cNvSpPr/>
          <p:nvPr/>
        </p:nvSpPr>
        <p:spPr>
          <a:xfrm>
            <a:off x="5922932" y="3765969"/>
            <a:ext cx="2057400" cy="999664"/>
          </a:xfrm>
          <a:prstGeom prst="wedgeRectCallout">
            <a:avLst>
              <a:gd name="adj1" fmla="val -57939"/>
              <a:gd name="adj2" fmla="val -15047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RK4 </a:t>
            </a:r>
            <a:r>
              <a:rPr lang="en-US" dirty="0">
                <a:solidFill>
                  <a:srgbClr val="00B050"/>
                </a:solidFill>
              </a:rPr>
              <a:t>is stable and more accurate than Euler’s Method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CB2AD5-9D7B-FC1F-7801-3F51F222238B}"/>
              </a:ext>
            </a:extLst>
          </p:cNvPr>
          <p:cNvCxnSpPr>
            <a:cxnSpLocks/>
          </p:cNvCxnSpPr>
          <p:nvPr/>
        </p:nvCxnSpPr>
        <p:spPr>
          <a:xfrm>
            <a:off x="2675187" y="2743200"/>
            <a:ext cx="521434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C58C-9C11-D5F2-4933-DFAC7619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" y="1353959"/>
            <a:ext cx="6588086" cy="5203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16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662683"/>
            <a:ext cx="1706763" cy="671095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Runge-</a:t>
            </a:r>
            <a:r>
              <a:rPr lang="en-US" b="1" dirty="0" err="1"/>
              <a:t>Kutta</a:t>
            </a:r>
            <a:r>
              <a:rPr lang="en-US" b="1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1834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000" y="1521691"/>
            <a:ext cx="7620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13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often must numerically solve systems of </a:t>
            </a:r>
            <a:r>
              <a:rPr lang="en-US" sz="2400" b="1" dirty="0">
                <a:solidFill>
                  <a:srgbClr val="0070C0"/>
                </a:solidFill>
              </a:rPr>
              <a:t>differential equations</a:t>
            </a:r>
            <a:r>
              <a:rPr lang="en-US" sz="2400" dirty="0"/>
              <a:t> so we can simulate dynamic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Linear and Non-Linear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b="1" dirty="0"/>
              <a:t>Initial Value Problem (IVP) </a:t>
            </a:r>
            <a:r>
              <a:rPr lang="en-US" sz="2200" dirty="0"/>
              <a:t>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Both Individual and Systems of </a:t>
            </a:r>
            <a:r>
              <a:rPr lang="en-US" sz="2200" u="sng" dirty="0"/>
              <a:t>Linked</a:t>
            </a:r>
            <a:r>
              <a:rPr lang="en-US" sz="2200" dirty="0"/>
              <a:t> Differential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https://scipy.org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5722-8323-475B-A4D8-32EF558A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1782094"/>
            <a:ext cx="7689954" cy="454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A0AE3-9D1A-4DFA-AE0D-363C8627DC81}"/>
              </a:ext>
            </a:extLst>
          </p:cNvPr>
          <p:cNvSpPr/>
          <p:nvPr/>
        </p:nvSpPr>
        <p:spPr>
          <a:xfrm>
            <a:off x="876925" y="3612630"/>
            <a:ext cx="2158583" cy="659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57166-DE83-4F21-872D-6AB12CC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8" y="1327632"/>
            <a:ext cx="6213163" cy="5211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51471-1CD5-FDE2-9072-B9E12E5B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32" y="3511320"/>
            <a:ext cx="6533333" cy="2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3CD2F4-2626-2A70-8808-2A57CFC8D3A6}"/>
              </a:ext>
            </a:extLst>
          </p:cNvPr>
          <p:cNvSpPr/>
          <p:nvPr/>
        </p:nvSpPr>
        <p:spPr>
          <a:xfrm>
            <a:off x="1730559" y="1927041"/>
            <a:ext cx="5705553" cy="150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3118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183682"/>
            <a:ext cx="1775166" cy="1644445"/>
            <a:chOff x="6137333" y="4800600"/>
            <a:chExt cx="177516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7516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66209" y="4528850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i="1" dirty="0"/>
              <a:t>linked</a:t>
            </a:r>
            <a:r>
              <a:rPr lang="en-US" sz="1400" dirty="0"/>
              <a:t> first-order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71603" y="5587269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F8222E-DE50-1CBE-335A-FAED0A5E0C97}"/>
              </a:ext>
            </a:extLst>
          </p:cNvPr>
          <p:cNvGrpSpPr/>
          <p:nvPr/>
        </p:nvGrpSpPr>
        <p:grpSpPr>
          <a:xfrm>
            <a:off x="845271" y="3550990"/>
            <a:ext cx="1698049" cy="557037"/>
            <a:chOff x="845271" y="3640930"/>
            <a:chExt cx="1698049" cy="55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/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 when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4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blipFill>
                  <a:blip r:embed="rId1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CC806E-788E-1D2D-DA5D-AE8E1F476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96" y="3640930"/>
              <a:ext cx="0" cy="26592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AE5114-7458-814B-F0DC-565E5A39169D}"/>
              </a:ext>
            </a:extLst>
          </p:cNvPr>
          <p:cNvSpPr txBox="1"/>
          <p:nvPr/>
        </p:nvSpPr>
        <p:spPr>
          <a:xfrm>
            <a:off x="391015" y="4637313"/>
            <a:ext cx="178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2</a:t>
            </a:r>
            <a:r>
              <a:rPr lang="en-US" sz="1400" baseline="30000" dirty="0">
                <a:solidFill>
                  <a:srgbClr val="7030A0"/>
                </a:solidFill>
              </a:rPr>
              <a:t>nd</a:t>
            </a:r>
            <a:r>
              <a:rPr lang="en-US" sz="1400" dirty="0">
                <a:solidFill>
                  <a:srgbClr val="7030A0"/>
                </a:solidFill>
              </a:rPr>
              <a:t> derivative of both sides with respect to 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B97B4-9BEC-BF80-A16A-BDA3AFBB6361}"/>
              </a:ext>
            </a:extLst>
          </p:cNvPr>
          <p:cNvGrpSpPr/>
          <p:nvPr/>
        </p:nvGrpSpPr>
        <p:grpSpPr>
          <a:xfrm>
            <a:off x="2350903" y="2215607"/>
            <a:ext cx="1592820" cy="738664"/>
            <a:chOff x="2820111" y="2466681"/>
            <a:chExt cx="159282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/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length</a:t>
                  </a:r>
                </a:p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of the rod (constant)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blipFill>
                  <a:blip r:embed="rId17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34323-B1CF-0078-EB31-1ECB92954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0111" y="2728291"/>
              <a:ext cx="400495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44E08EA-DD6B-A655-6603-EBDC358E6CC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rot="5400000" flipH="1" flipV="1">
            <a:off x="1607057" y="2743311"/>
            <a:ext cx="4467399" cy="2242741"/>
          </a:xfrm>
          <a:prstGeom prst="bentConnector5">
            <a:avLst>
              <a:gd name="adj1" fmla="val -5117"/>
              <a:gd name="adj2" fmla="val 71054"/>
              <a:gd name="adj3" fmla="val 10511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86A15-D51E-B15F-6B63-2901732FB4DF}"/>
              </a:ext>
            </a:extLst>
          </p:cNvPr>
          <p:cNvGrpSpPr/>
          <p:nvPr/>
        </p:nvGrpSpPr>
        <p:grpSpPr>
          <a:xfrm>
            <a:off x="185575" y="2416048"/>
            <a:ext cx="1270486" cy="1099230"/>
            <a:chOff x="2859498" y="2466681"/>
            <a:chExt cx="1270486" cy="1099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/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arclength</a:t>
                  </a:r>
                  <a:r>
                    <a:rPr lang="en-US" sz="1400" dirty="0">
                      <a:solidFill>
                        <a:srgbClr val="7030A0"/>
                      </a:solidFill>
                    </a:rPr>
                    <a:t> along the perimeter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blipFill>
                  <a:blip r:embed="rId18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78E8A4-4E89-7F76-1ED5-831A723DB3B6}"/>
                </a:ext>
              </a:extLst>
            </p:cNvPr>
            <p:cNvCxnSpPr>
              <a:cxnSpLocks/>
            </p:cNvCxnSpPr>
            <p:nvPr/>
          </p:nvCxnSpPr>
          <p:spPr>
            <a:xfrm>
              <a:off x="3760451" y="3149877"/>
              <a:ext cx="369533" cy="41603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A1E806F-1C53-0432-7161-D067B2B00F11}"/>
              </a:ext>
            </a:extLst>
          </p:cNvPr>
          <p:cNvSpPr/>
          <p:nvPr/>
        </p:nvSpPr>
        <p:spPr>
          <a:xfrm>
            <a:off x="5976998" y="3307261"/>
            <a:ext cx="203406" cy="6061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20D880-D9A5-28B3-662E-916EC5DBB1CA}"/>
              </a:ext>
            </a:extLst>
          </p:cNvPr>
          <p:cNvGrpSpPr/>
          <p:nvPr/>
        </p:nvGrpSpPr>
        <p:grpSpPr>
          <a:xfrm>
            <a:off x="6801295" y="2863466"/>
            <a:ext cx="2057399" cy="523220"/>
            <a:chOff x="6801295" y="2863466"/>
            <a:chExt cx="20573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E067ED-7C8D-D649-276B-837E3EE448AA}"/>
                    </a:ext>
                  </a:extLst>
                </p:cNvPr>
                <p:cNvSpPr txBox="1"/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Phase Constant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E067ED-7C8D-D649-276B-837E3EE44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blipFill>
                  <a:blip r:embed="rId19"/>
                  <a:stretch>
                    <a:fillRect r="-1780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2987CD0-7CEA-0002-DB31-E1E3809D4555}"/>
                </a:ext>
              </a:extLst>
            </p:cNvPr>
            <p:cNvSpPr/>
            <p:nvPr/>
          </p:nvSpPr>
          <p:spPr>
            <a:xfrm>
              <a:off x="6863523" y="2863466"/>
              <a:ext cx="1932942" cy="5232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102B3A8-B2F5-2488-511D-3B279BCB967C}"/>
              </a:ext>
            </a:extLst>
          </p:cNvPr>
          <p:cNvCxnSpPr>
            <a:stCxn id="38" idx="1"/>
            <a:endCxn id="39" idx="0"/>
          </p:cNvCxnSpPr>
          <p:nvPr/>
        </p:nvCxnSpPr>
        <p:spPr>
          <a:xfrm rot="10800000" flipV="1">
            <a:off x="6078701" y="3125077"/>
            <a:ext cx="722594" cy="1821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31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D2CD1-C947-6767-E9FD-4F3611D4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67" y="1352394"/>
            <a:ext cx="5466667" cy="3790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694E37-1E67-D9F8-7118-CBEA24E0CB00}"/>
              </a:ext>
            </a:extLst>
          </p:cNvPr>
          <p:cNvGrpSpPr/>
          <p:nvPr/>
        </p:nvGrpSpPr>
        <p:grpSpPr>
          <a:xfrm>
            <a:off x="5558506" y="268031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A31967-458E-CBC3-47F6-F3F3942E9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7881E-B487-A428-AC57-B5157582292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F226D-EB05-D325-0404-6E15FD3FD44E}"/>
              </a:ext>
            </a:extLst>
          </p:cNvPr>
          <p:cNvGrpSpPr/>
          <p:nvPr/>
        </p:nvGrpSpPr>
        <p:grpSpPr>
          <a:xfrm>
            <a:off x="6331089" y="3361766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76BC7D-9A5C-6182-266B-9947993E9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4E97D9-E477-A23C-E53E-0B4911D1E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A7E44-8EED-8944-EABA-A5FE86288516}"/>
              </a:ext>
            </a:extLst>
          </p:cNvPr>
          <p:cNvSpPr/>
          <p:nvPr/>
        </p:nvSpPr>
        <p:spPr>
          <a:xfrm>
            <a:off x="2891586" y="3426940"/>
            <a:ext cx="461766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EED5A6-7E3B-5FD9-721F-B12AF167C268}"/>
              </a:ext>
            </a:extLst>
          </p:cNvPr>
          <p:cNvSpPr/>
          <p:nvPr/>
        </p:nvSpPr>
        <p:spPr>
          <a:xfrm>
            <a:off x="3445866" y="3426940"/>
            <a:ext cx="1176933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7B01EC-DE47-F9D7-B232-3B8D8290CA12}"/>
              </a:ext>
            </a:extLst>
          </p:cNvPr>
          <p:cNvSpPr/>
          <p:nvPr/>
        </p:nvSpPr>
        <p:spPr>
          <a:xfrm>
            <a:off x="4772222" y="3426940"/>
            <a:ext cx="1347591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C2CF33-AFEB-FD46-97CE-EF6FAAB2C0CF}"/>
              </a:ext>
            </a:extLst>
          </p:cNvPr>
          <p:cNvGrpSpPr/>
          <p:nvPr/>
        </p:nvGrpSpPr>
        <p:grpSpPr>
          <a:xfrm>
            <a:off x="4962993" y="381548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76FE58-2329-7999-C4DA-BC35A076089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9B0929-C1EC-4A2B-100C-D542BDD65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EEDE8D6-B2FF-1605-3B64-E69B5D11E5DE}"/>
              </a:ext>
            </a:extLst>
          </p:cNvPr>
          <p:cNvSpPr/>
          <p:nvPr/>
        </p:nvSpPr>
        <p:spPr>
          <a:xfrm>
            <a:off x="2292190" y="3883021"/>
            <a:ext cx="1228885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EE06EE-9425-C152-535B-FD534183410C}"/>
              </a:ext>
            </a:extLst>
          </p:cNvPr>
          <p:cNvGrpSpPr/>
          <p:nvPr/>
        </p:nvGrpSpPr>
        <p:grpSpPr>
          <a:xfrm>
            <a:off x="6254383" y="4283418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11FADB-A360-1577-CD86-811C2245CDB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031BC4-6920-4CEF-4CBB-F328CFEC8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82D022-8AA1-B2DF-9E09-04119F1C9A7F}"/>
              </a:ext>
            </a:extLst>
          </p:cNvPr>
          <p:cNvGrpSpPr/>
          <p:nvPr/>
        </p:nvGrpSpPr>
        <p:grpSpPr>
          <a:xfrm>
            <a:off x="3353352" y="5379040"/>
            <a:ext cx="2057399" cy="523220"/>
            <a:chOff x="6801295" y="2863466"/>
            <a:chExt cx="20573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29C998-7D1B-CC75-A311-CA1702ED9E6C}"/>
                    </a:ext>
                  </a:extLst>
                </p:cNvPr>
                <p:cNvSpPr txBox="1"/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Phase Constant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29C998-7D1B-CC75-A311-CA1702ED9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blipFill>
                  <a:blip r:embed="rId4"/>
                  <a:stretch>
                    <a:fillRect r="-1775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2A28CB3-80CF-78A7-1389-59EA36A82B82}"/>
                </a:ext>
              </a:extLst>
            </p:cNvPr>
            <p:cNvSpPr/>
            <p:nvPr/>
          </p:nvSpPr>
          <p:spPr>
            <a:xfrm>
              <a:off x="6863523" y="2863466"/>
              <a:ext cx="1932942" cy="5232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8D674E-2EE1-68FC-F2D3-76846819E532}"/>
              </a:ext>
            </a:extLst>
          </p:cNvPr>
          <p:cNvGrpSpPr/>
          <p:nvPr/>
        </p:nvGrpSpPr>
        <p:grpSpPr>
          <a:xfrm>
            <a:off x="3843700" y="4501952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522DD2-36D6-4C8B-99A7-BC47C58B4FF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C39AF5-3F8D-D9AB-88C1-57E52F443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D7058C-40A3-74EA-8337-4BEBEC4943B3}"/>
              </a:ext>
            </a:extLst>
          </p:cNvPr>
          <p:cNvGrpSpPr/>
          <p:nvPr/>
        </p:nvGrpSpPr>
        <p:grpSpPr>
          <a:xfrm>
            <a:off x="4549787" y="4745679"/>
            <a:ext cx="1076632" cy="369332"/>
            <a:chOff x="2157212" y="5373058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F6E4B9-CD5F-B902-6C7B-3259BC1DF69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A7097E-8880-0F5A-33F8-EAC66DF47E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5B2CCAA-406F-4A82-80A7-4A0F44B488D9}"/>
              </a:ext>
            </a:extLst>
          </p:cNvPr>
          <p:cNvSpPr/>
          <p:nvPr/>
        </p:nvSpPr>
        <p:spPr>
          <a:xfrm>
            <a:off x="2305791" y="3426940"/>
            <a:ext cx="528992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D77EA-E361-2D06-BAF8-F75C4B25D4E4}"/>
                  </a:ext>
                </a:extLst>
              </p:cNvPr>
              <p:cNvSpPr txBox="1"/>
              <p:nvPr/>
            </p:nvSpPr>
            <p:spPr>
              <a:xfrm>
                <a:off x="783213" y="5364683"/>
                <a:ext cx="1902838" cy="92333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Our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order ODE does not contain a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(time) </a:t>
                </a:r>
                <a:r>
                  <a:rPr lang="en-US" dirty="0">
                    <a:solidFill>
                      <a:srgbClr val="7030A0"/>
                    </a:solidFill>
                  </a:rPr>
                  <a:t>term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D77EA-E361-2D06-BAF8-F75C4B25D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3" y="5364683"/>
                <a:ext cx="1902838" cy="923330"/>
              </a:xfrm>
              <a:prstGeom prst="rect">
                <a:avLst/>
              </a:prstGeom>
              <a:blipFill>
                <a:blip r:embed="rId5"/>
                <a:stretch>
                  <a:fillRect l="-2215" t="-2597" r="-4747" b="-8442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0DBD371-30AE-78CA-0F2A-31B30D1A551A}"/>
              </a:ext>
            </a:extLst>
          </p:cNvPr>
          <p:cNvSpPr txBox="1"/>
          <p:nvPr/>
        </p:nvSpPr>
        <p:spPr>
          <a:xfrm>
            <a:off x="3294183" y="6083021"/>
            <a:ext cx="423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We return derivative values in the same order they are unpacked from the </a:t>
            </a:r>
            <a:r>
              <a:rPr lang="en-US" sz="1600" b="1" dirty="0" err="1">
                <a:solidFill>
                  <a:srgbClr val="7030A0"/>
                </a:solidFill>
              </a:rPr>
              <a:t>state_vector</a:t>
            </a:r>
            <a:endParaRPr lang="en-US" sz="1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F5C8C8-913C-A6BD-0F4D-EFDE579D0AB2}"/>
                  </a:ext>
                </a:extLst>
              </p:cNvPr>
              <p:cNvSpPr txBox="1"/>
              <p:nvPr/>
            </p:nvSpPr>
            <p:spPr>
              <a:xfrm>
                <a:off x="6306966" y="4667680"/>
                <a:ext cx="1837826" cy="61824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F5C8C8-913C-A6BD-0F4D-EFDE579D0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66" y="4667680"/>
                <a:ext cx="1837826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E5B063-8F35-C743-F77C-32B1E36E3623}"/>
                  </a:ext>
                </a:extLst>
              </p:cNvPr>
              <p:cNvSpPr txBox="1"/>
              <p:nvPr/>
            </p:nvSpPr>
            <p:spPr>
              <a:xfrm>
                <a:off x="6306966" y="5408760"/>
                <a:ext cx="1065541" cy="61824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E5B063-8F35-C743-F77C-32B1E36E3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66" y="5408760"/>
                <a:ext cx="1065541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28ACF3-958D-2CC1-156F-C9651404FF2F}"/>
                  </a:ext>
                </a:extLst>
              </p:cNvPr>
              <p:cNvSpPr txBox="1"/>
              <p:nvPr/>
            </p:nvSpPr>
            <p:spPr>
              <a:xfrm>
                <a:off x="6334885" y="1934403"/>
                <a:ext cx="1809907" cy="648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28ACF3-958D-2CC1-156F-C9651404F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85" y="1934403"/>
                <a:ext cx="1809907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2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37" grpId="0" animBg="1"/>
      <p:bldP spid="38" grpId="0" animBg="1"/>
      <p:bldP spid="39" grpId="0"/>
      <p:bldP spid="41" grpId="0" animBg="1"/>
      <p:bldP spid="43" grpId="0" animBg="1"/>
      <p:bldP spid="4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81B2C3E-3A7C-59C8-D889-1946A1D153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80" y="1342270"/>
            <a:ext cx="6065788" cy="5249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F6F5E7-2BD3-F679-166A-8B4837B44B04}"/>
              </a:ext>
            </a:extLst>
          </p:cNvPr>
          <p:cNvGrpSpPr/>
          <p:nvPr/>
        </p:nvGrpSpPr>
        <p:grpSpPr>
          <a:xfrm>
            <a:off x="5679419" y="179614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7DCDED-CBB2-B87F-30DA-23A93870B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E91042-BE98-B0E9-17D3-00C509CA559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0844B-56A8-B6CE-2071-4B9461CFFC1E}"/>
              </a:ext>
            </a:extLst>
          </p:cNvPr>
          <p:cNvSpPr/>
          <p:nvPr/>
        </p:nvSpPr>
        <p:spPr>
          <a:xfrm>
            <a:off x="1939774" y="2010583"/>
            <a:ext cx="1292252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5F108D-E8D4-099F-568E-8081F615C876}"/>
              </a:ext>
            </a:extLst>
          </p:cNvPr>
          <p:cNvGrpSpPr/>
          <p:nvPr/>
        </p:nvGrpSpPr>
        <p:grpSpPr>
          <a:xfrm>
            <a:off x="4192533" y="2348009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C8090DB-0258-8590-CDC0-C66130321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BEB458-F8FF-0188-C471-FC7DEF874FB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725C0A8-A972-C95C-FC4E-4362BD706391}"/>
              </a:ext>
            </a:extLst>
          </p:cNvPr>
          <p:cNvSpPr txBox="1"/>
          <p:nvPr/>
        </p:nvSpPr>
        <p:spPr>
          <a:xfrm>
            <a:off x="3531222" y="2600246"/>
            <a:ext cx="180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Released from rest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002F12-9C7A-24F7-05A6-19F1AB6EC685}"/>
              </a:ext>
            </a:extLst>
          </p:cNvPr>
          <p:cNvGrpSpPr/>
          <p:nvPr/>
        </p:nvGrpSpPr>
        <p:grpSpPr>
          <a:xfrm>
            <a:off x="3565540" y="3508361"/>
            <a:ext cx="1068643" cy="369332"/>
            <a:chOff x="3647644" y="4910075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310CD9-7EB9-6870-BC7F-784EF2188E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8DBB20E-32DC-1467-6881-FEA7F1866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AA9676-5188-EDA1-0AC0-521259F0BAA1}"/>
              </a:ext>
            </a:extLst>
          </p:cNvPr>
          <p:cNvGrpSpPr/>
          <p:nvPr/>
        </p:nvGrpSpPr>
        <p:grpSpPr>
          <a:xfrm>
            <a:off x="3434983" y="4308893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20AE4D-FE30-0991-41E7-8915EE7D693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8698EA8-6776-655F-762C-E802A9B19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19ED-FF61-A357-3BC9-3C621A473D4D}"/>
              </a:ext>
            </a:extLst>
          </p:cNvPr>
          <p:cNvGrpSpPr/>
          <p:nvPr/>
        </p:nvGrpSpPr>
        <p:grpSpPr>
          <a:xfrm>
            <a:off x="2925965" y="4516230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08923D6-E451-DA09-13B1-6F4050F1494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63BF6-7321-008C-DC13-1C207FF40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5075B7-E180-69AF-0EAB-48B3A7F2A360}"/>
              </a:ext>
            </a:extLst>
          </p:cNvPr>
          <p:cNvGrpSpPr/>
          <p:nvPr/>
        </p:nvGrpSpPr>
        <p:grpSpPr>
          <a:xfrm>
            <a:off x="6927069" y="4740835"/>
            <a:ext cx="1076632" cy="369332"/>
            <a:chOff x="2157212" y="5373058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DF764F-0EA4-CCE8-D0A7-CB067B153265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BA53C5D-70FC-43EB-33A4-C8AA94D69C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75E99D-C4E6-D113-9EFA-65B8EA8B9FF9}"/>
              </a:ext>
            </a:extLst>
          </p:cNvPr>
          <p:cNvGrpSpPr/>
          <p:nvPr/>
        </p:nvGrpSpPr>
        <p:grpSpPr>
          <a:xfrm>
            <a:off x="7280073" y="493381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AADAB6-CEF9-5870-7C32-556194D98C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F99C83-6A97-93D7-626B-C0B8A5C7C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7B4F39-7031-0F30-AE61-FB52F6DBA181}"/>
              </a:ext>
            </a:extLst>
          </p:cNvPr>
          <p:cNvGrpSpPr/>
          <p:nvPr/>
        </p:nvGrpSpPr>
        <p:grpSpPr>
          <a:xfrm>
            <a:off x="3590894" y="5165359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A2EE76-734D-89A9-0F7F-4B4CD1964D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221CEE2-9FB5-600C-D70C-535C512C0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7A0CA7-F588-F110-8599-0EA06D08769B}"/>
              </a:ext>
            </a:extLst>
          </p:cNvPr>
          <p:cNvGrpSpPr/>
          <p:nvPr/>
        </p:nvGrpSpPr>
        <p:grpSpPr>
          <a:xfrm>
            <a:off x="7480001" y="5363792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B93BFA-15C8-FD0A-36AB-DACD5CE8DA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CBD00D-C9F4-FD32-A3AC-DFA7F0CD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0EC3A29-DAD1-02B1-7821-532E8718AE7E}"/>
              </a:ext>
            </a:extLst>
          </p:cNvPr>
          <p:cNvSpPr/>
          <p:nvPr/>
        </p:nvSpPr>
        <p:spPr>
          <a:xfrm>
            <a:off x="2284312" y="5025895"/>
            <a:ext cx="2733552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B6E7BA-BAA7-63A4-9235-D834A373E01D}"/>
              </a:ext>
            </a:extLst>
          </p:cNvPr>
          <p:cNvSpPr/>
          <p:nvPr/>
        </p:nvSpPr>
        <p:spPr>
          <a:xfrm>
            <a:off x="2737570" y="5459121"/>
            <a:ext cx="1546498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D1A6942-95E9-ED06-BD4A-D8DB17839E2C}"/>
              </a:ext>
            </a:extLst>
          </p:cNvPr>
          <p:cNvGrpSpPr/>
          <p:nvPr/>
        </p:nvGrpSpPr>
        <p:grpSpPr>
          <a:xfrm>
            <a:off x="4192533" y="5600700"/>
            <a:ext cx="3692813" cy="577779"/>
            <a:chOff x="4192533" y="5600700"/>
            <a:chExt cx="3692813" cy="5777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861682-D7A6-1D39-8629-0FD101F10580}"/>
                </a:ext>
              </a:extLst>
            </p:cNvPr>
            <p:cNvSpPr txBox="1"/>
            <p:nvPr/>
          </p:nvSpPr>
          <p:spPr>
            <a:xfrm>
              <a:off x="5117843" y="5655259"/>
              <a:ext cx="2767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FF00"/>
                  </a:solidFill>
                </a:rPr>
                <a:t>Trailing comma makes it a tuple versus a scalar in parenthesis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7ED7C33-7076-3B2A-DAB1-3EAAFE8FA9F4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 flipV="1">
              <a:off x="4192533" y="5600700"/>
              <a:ext cx="925310" cy="316169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469C1D-AB75-CB0E-E614-8C37F74412ED}"/>
              </a:ext>
            </a:extLst>
          </p:cNvPr>
          <p:cNvGrpSpPr/>
          <p:nvPr/>
        </p:nvGrpSpPr>
        <p:grpSpPr>
          <a:xfrm>
            <a:off x="3683677" y="600969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0411298-246D-DB9D-9D5B-B53017DD82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DE7FC13-C2BD-FA8E-3E7A-4A1993051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C439D1B6-7AF0-F1AD-55DC-E29CAD494406}"/>
              </a:ext>
            </a:extLst>
          </p:cNvPr>
          <p:cNvSpPr/>
          <p:nvPr/>
        </p:nvSpPr>
        <p:spPr>
          <a:xfrm>
            <a:off x="1931593" y="6306704"/>
            <a:ext cx="1846234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0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67" grpId="0" animBg="1"/>
      <p:bldP spid="68" grpId="0" animBg="1"/>
      <p:bldP spid="7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BE742-83D5-CBBD-1294-194CE28A8D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62" y="1867095"/>
            <a:ext cx="7190476" cy="31238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15AD11-39A1-AB9D-B241-08B68BD723BE}"/>
              </a:ext>
            </a:extLst>
          </p:cNvPr>
          <p:cNvGrpSpPr/>
          <p:nvPr/>
        </p:nvGrpSpPr>
        <p:grpSpPr>
          <a:xfrm>
            <a:off x="7923856" y="214250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752A7A-1A9B-BDAB-48C7-C469FB342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D34E88-3A6E-2F53-13A0-B6566BCE66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5215374-9AFB-8BE4-0E6A-7848451D58D2}"/>
              </a:ext>
            </a:extLst>
          </p:cNvPr>
          <p:cNvSpPr/>
          <p:nvPr/>
        </p:nvSpPr>
        <p:spPr>
          <a:xfrm>
            <a:off x="1066800" y="3294863"/>
            <a:ext cx="1121569" cy="2493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195B5-3039-3C8E-EEBC-2CE494CBA9B0}"/>
              </a:ext>
            </a:extLst>
          </p:cNvPr>
          <p:cNvSpPr txBox="1"/>
          <p:nvPr/>
        </p:nvSpPr>
        <p:spPr>
          <a:xfrm>
            <a:off x="2035041" y="5218343"/>
            <a:ext cx="507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 err="1"/>
              <a:t>plt.twinx</a:t>
            </a:r>
            <a:r>
              <a:rPr lang="en-US" b="1" dirty="0"/>
              <a:t>() </a:t>
            </a:r>
            <a:r>
              <a:rPr lang="en-US" dirty="0"/>
              <a:t>function in Matplotlib creates a secondary y-axis that shares the same x-axis with the primary y-axis. This allows you to plot two datasets on the </a:t>
            </a:r>
            <a:r>
              <a:rPr lang="en-US" u="sng" dirty="0"/>
              <a:t>same</a:t>
            </a:r>
            <a:r>
              <a:rPr lang="en-US" dirty="0"/>
              <a:t> plot with </a:t>
            </a:r>
            <a:r>
              <a:rPr lang="en-US" b="1" dirty="0"/>
              <a:t>two different y-axes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41CC8-35ED-1968-4E60-DF94FA8AA04E}"/>
              </a:ext>
            </a:extLst>
          </p:cNvPr>
          <p:cNvSpPr/>
          <p:nvPr/>
        </p:nvSpPr>
        <p:spPr>
          <a:xfrm>
            <a:off x="1066800" y="2164307"/>
            <a:ext cx="802482" cy="4622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6505BA-F450-743B-4ED8-7C70990AD408}"/>
              </a:ext>
            </a:extLst>
          </p:cNvPr>
          <p:cNvGrpSpPr/>
          <p:nvPr/>
        </p:nvGrpSpPr>
        <p:grpSpPr>
          <a:xfrm>
            <a:off x="5889530" y="30055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B78B6D-F4DF-E1C1-DBB1-5952737C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64D3E8-6CEB-20D9-CFAB-04A22523B34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74BA4-C1C6-0897-CA94-B0AD59025ABE}"/>
              </a:ext>
            </a:extLst>
          </p:cNvPr>
          <p:cNvGrpSpPr/>
          <p:nvPr/>
        </p:nvGrpSpPr>
        <p:grpSpPr>
          <a:xfrm>
            <a:off x="5688907" y="3460429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33CF29-A6B2-4A6A-9697-9AFDDDD730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EA2A86-5B21-BAE2-ECBC-001C15F243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2A247B-5C8C-E83B-75A4-64CB747A6B36}"/>
              </a:ext>
            </a:extLst>
          </p:cNvPr>
          <p:cNvGrpSpPr/>
          <p:nvPr/>
        </p:nvGrpSpPr>
        <p:grpSpPr>
          <a:xfrm>
            <a:off x="3873284" y="3697994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BFB781-C3B9-1D1D-D213-44A23112CF3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4B16EF-8E03-7DE3-1643-9E7A7400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E7CC37-E61A-62D8-7A7C-4D98F6C0CBFA}"/>
              </a:ext>
            </a:extLst>
          </p:cNvPr>
          <p:cNvGrpSpPr/>
          <p:nvPr/>
        </p:nvGrpSpPr>
        <p:grpSpPr>
          <a:xfrm>
            <a:off x="5116204" y="392168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A2F36-DA59-E985-4039-D6646AA496F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7F8451-89FF-DD2B-E7DB-0731F8CC6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AC14A6-3421-A628-F775-5580818CEC19}"/>
              </a:ext>
            </a:extLst>
          </p:cNvPr>
          <p:cNvGrpSpPr/>
          <p:nvPr/>
        </p:nvGrpSpPr>
        <p:grpSpPr>
          <a:xfrm>
            <a:off x="4845171" y="4164323"/>
            <a:ext cx="1076632" cy="369332"/>
            <a:chOff x="2157212" y="5373058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B16F44-EF5B-E536-F7AD-22C2450C9A1B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7638D7-8E3C-C1F8-D4AF-8E55ADC81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C2E594B-6020-0A59-0014-DE0440F13A1F}"/>
              </a:ext>
            </a:extLst>
          </p:cNvPr>
          <p:cNvSpPr/>
          <p:nvPr/>
        </p:nvSpPr>
        <p:spPr>
          <a:xfrm>
            <a:off x="2120900" y="4241007"/>
            <a:ext cx="2568576" cy="1976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9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E935B-6028-5D8A-DDA1-D813A609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29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scipy_pendulum.py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9545A2-A3C6-EF63-9287-C2DF196EF339}"/>
              </a:ext>
            </a:extLst>
          </p:cNvPr>
          <p:cNvSpPr/>
          <p:nvPr/>
        </p:nvSpPr>
        <p:spPr>
          <a:xfrm>
            <a:off x="1715445" y="3325091"/>
            <a:ext cx="249381" cy="20855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0BB22-0297-9BC0-D1C7-B77CD6B608A6}"/>
              </a:ext>
            </a:extLst>
          </p:cNvPr>
          <p:cNvSpPr/>
          <p:nvPr/>
        </p:nvSpPr>
        <p:spPr>
          <a:xfrm>
            <a:off x="7309860" y="3325091"/>
            <a:ext cx="249381" cy="20855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8" y="1788150"/>
            <a:ext cx="831298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real-world oscillators, friction (or damping) slows the system’s motion. Due to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</a:t>
            </a:r>
            <a:r>
              <a:rPr lang="en-US" sz="2400" dirty="0"/>
              <a:t>the acting frictional force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contrast to a simple </a:t>
            </a:r>
            <a:r>
              <a:rPr lang="en-US" sz="2400" i="1" dirty="0"/>
              <a:t>undriven</a:t>
            </a:r>
            <a:r>
              <a:rPr lang="en-US" sz="2400" dirty="0"/>
              <a:t> harmonic oscillator (where the only force acting on the mass is the restoring force), in a </a:t>
            </a:r>
            <a:r>
              <a:rPr lang="en-US" sz="2400" b="1" dirty="0"/>
              <a:t>damped</a:t>
            </a:r>
            <a:r>
              <a:rPr lang="en-US" sz="2400" dirty="0"/>
              <a:t> harmonic oscillator there is an additional </a:t>
            </a:r>
            <a:r>
              <a:rPr lang="en-US" sz="2400" i="1" dirty="0"/>
              <a:t>frictional</a:t>
            </a:r>
            <a:r>
              <a:rPr lang="en-US" sz="2400" dirty="0"/>
              <a:t> force that always acts in </a:t>
            </a:r>
            <a:r>
              <a:rPr lang="en-US" sz="2400" b="1" dirty="0">
                <a:solidFill>
                  <a:srgbClr val="0070C0"/>
                </a:solidFill>
              </a:rPr>
              <a:t>the direction </a:t>
            </a:r>
            <a:r>
              <a:rPr lang="en-US" sz="2400" b="1" u="sng" dirty="0">
                <a:solidFill>
                  <a:srgbClr val="0070C0"/>
                </a:solidFill>
              </a:rPr>
              <a:t>opposing</a:t>
            </a:r>
            <a:r>
              <a:rPr lang="en-US" sz="2400" b="1" dirty="0">
                <a:solidFill>
                  <a:srgbClr val="0070C0"/>
                </a:solidFill>
              </a:rPr>
              <a:t> the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Our goal is to create mathematical models that mirror reality as closely as possible. </a:t>
            </a:r>
            <a:r>
              <a:rPr lang="en-US" sz="2400" b="1" dirty="0">
                <a:solidFill>
                  <a:srgbClr val="7030A0"/>
                </a:solidFill>
              </a:rPr>
              <a:t>Friction, a ubiquitous force in the real world, is a crucial element that should never be overlooked in any rigorous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231075" y="4153619"/>
                <a:ext cx="2681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The </a:t>
                </a:r>
                <a:r>
                  <a:rPr lang="en-US" b="1" dirty="0"/>
                  <a:t>damping 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75" y="4153619"/>
                <a:ext cx="2681850" cy="369332"/>
              </a:xfrm>
              <a:prstGeom prst="rect">
                <a:avLst/>
              </a:prstGeom>
              <a:blipFill>
                <a:blip r:embed="rId4"/>
                <a:stretch>
                  <a:fillRect t="-8197" r="-11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4" y="4818728"/>
            <a:ext cx="2411031" cy="1644445"/>
            <a:chOff x="1750207" y="4649772"/>
            <a:chExt cx="2411031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7" y="4649772"/>
              <a:ext cx="2411031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5AF46-2B09-86A5-E310-000D966C6606}"/>
                  </a:ext>
                </a:extLst>
              </p:cNvPr>
              <p:cNvSpPr txBox="1"/>
              <p:nvPr/>
            </p:nvSpPr>
            <p:spPr>
              <a:xfrm>
                <a:off x="6091644" y="1644762"/>
                <a:ext cx="2592852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The </a:t>
                </a:r>
                <a:r>
                  <a:rPr lang="en-US" b="1" dirty="0">
                    <a:solidFill>
                      <a:srgbClr val="0070C0"/>
                    </a:solidFill>
                  </a:rPr>
                  <a:t>phase constant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5AF46-2B09-86A5-E310-000D966C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644" y="1644762"/>
                <a:ext cx="2592852" cy="462947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31DE513-B751-7A02-D7B1-54BBE029F722}"/>
              </a:ext>
            </a:extLst>
          </p:cNvPr>
          <p:cNvSpPr/>
          <p:nvPr/>
        </p:nvSpPr>
        <p:spPr>
          <a:xfrm>
            <a:off x="4947470" y="1573747"/>
            <a:ext cx="188926" cy="5829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F3C18A-9569-E109-6D19-B17643ACE24B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16200000" flipH="1">
            <a:off x="6179493" y="436186"/>
            <a:ext cx="71015" cy="2346137"/>
          </a:xfrm>
          <a:prstGeom prst="bentConnector3">
            <a:avLst>
              <a:gd name="adj1" fmla="val -321904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4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04154" y="1848342"/>
            <a:ext cx="2746906" cy="795603"/>
            <a:chOff x="4460859" y="1848342"/>
            <a:chExt cx="2746906" cy="795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87358" y="4852182"/>
                <a:ext cx="1712777" cy="701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58" y="4852182"/>
                <a:ext cx="1712777" cy="7010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91301" y="5716503"/>
                <a:ext cx="171226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301" y="5716503"/>
                <a:ext cx="1712264" cy="575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31093" y="3821350"/>
            <a:ext cx="26259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the Range = 30m, </a:t>
            </a:r>
            <a:r>
              <a:rPr lang="en-US" b="1" dirty="0">
                <a:solidFill>
                  <a:srgbClr val="FF0000"/>
                </a:solidFill>
              </a:rPr>
              <a:t>what does v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need to be</a:t>
            </a:r>
            <a:r>
              <a:rPr lang="en-US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47684" y="4182140"/>
            <a:ext cx="3289732" cy="1974772"/>
            <a:chOff x="4947684" y="4182140"/>
            <a:chExt cx="3289732" cy="1974772"/>
          </a:xfrm>
        </p:grpSpPr>
        <p:sp>
          <p:nvSpPr>
            <p:cNvPr id="14" name="TextBox 13"/>
            <p:cNvSpPr txBox="1"/>
            <p:nvPr/>
          </p:nvSpPr>
          <p:spPr>
            <a:xfrm>
              <a:off x="5509422" y="4956583"/>
              <a:ext cx="2727994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</a:t>
              </a:r>
              <a:r>
                <a:rPr lang="en-US" b="1" dirty="0"/>
                <a:t>equation of motion</a:t>
              </a:r>
              <a:r>
                <a:rPr lang="en-US" dirty="0"/>
                <a:t> that allows us to </a:t>
              </a:r>
              <a:r>
                <a:rPr lang="en-US" b="1" dirty="0">
                  <a:solidFill>
                    <a:srgbClr val="0070C0"/>
                  </a:solidFill>
                </a:rPr>
                <a:t>plot y as x increases </a:t>
              </a:r>
              <a:r>
                <a:rPr lang="en-US" dirty="0"/>
                <a:t>from launch point to trampoline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947684" y="4182140"/>
              <a:ext cx="491399" cy="6980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73" y="1655273"/>
            <a:ext cx="266700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E76E29D-5401-403C-A0E1-3A6A12AD2D6F}"/>
              </a:ext>
            </a:extLst>
          </p:cNvPr>
          <p:cNvSpPr/>
          <p:nvPr/>
        </p:nvSpPr>
        <p:spPr>
          <a:xfrm>
            <a:off x="4425418" y="2998024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C499F-4AE2-447B-B738-9FEA20913DD8}"/>
              </a:ext>
            </a:extLst>
          </p:cNvPr>
          <p:cNvSpPr/>
          <p:nvPr/>
        </p:nvSpPr>
        <p:spPr>
          <a:xfrm>
            <a:off x="5208131" y="2208702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B6F7F6-E4B9-4074-8321-A368DA8A6F50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5400000" flipH="1" flipV="1">
            <a:off x="4762704" y="2378096"/>
            <a:ext cx="457145" cy="7827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02C4461-D0F3-17D9-02BF-8458A3702028}"/>
              </a:ext>
            </a:extLst>
          </p:cNvPr>
          <p:cNvSpPr/>
          <p:nvPr/>
        </p:nvSpPr>
        <p:spPr>
          <a:xfrm>
            <a:off x="1282164" y="5074588"/>
            <a:ext cx="200722" cy="2899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1B6E9-EE3F-0935-7787-076648F7C0F8}"/>
              </a:ext>
            </a:extLst>
          </p:cNvPr>
          <p:cNvSpPr/>
          <p:nvPr/>
        </p:nvSpPr>
        <p:spPr>
          <a:xfrm>
            <a:off x="2519949" y="5699250"/>
            <a:ext cx="200722" cy="2899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C31BE90-637D-AE7B-D421-BE295C333AFA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 rot="16200000" flipH="1">
            <a:off x="1834052" y="4912992"/>
            <a:ext cx="334730" cy="123778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446A3C5-18C4-3599-F4D4-4044F8A384E3}"/>
              </a:ext>
            </a:extLst>
          </p:cNvPr>
          <p:cNvSpPr/>
          <p:nvPr/>
        </p:nvSpPr>
        <p:spPr>
          <a:xfrm>
            <a:off x="1205757" y="5866980"/>
            <a:ext cx="697384" cy="2899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6CFA-FD20-C737-FAC4-FF405E64003C}"/>
              </a:ext>
            </a:extLst>
          </p:cNvPr>
          <p:cNvSpPr/>
          <p:nvPr/>
        </p:nvSpPr>
        <p:spPr>
          <a:xfrm>
            <a:off x="1836233" y="3865513"/>
            <a:ext cx="1367883" cy="2899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D5FB64D-643E-8D93-7CE7-771DF1BF75CE}"/>
              </a:ext>
            </a:extLst>
          </p:cNvPr>
          <p:cNvCxnSpPr>
            <a:stCxn id="26" idx="3"/>
            <a:endCxn id="25" idx="1"/>
          </p:cNvCxnSpPr>
          <p:nvPr/>
        </p:nvCxnSpPr>
        <p:spPr>
          <a:xfrm flipH="1">
            <a:off x="1205757" y="4010479"/>
            <a:ext cx="1998359" cy="2001467"/>
          </a:xfrm>
          <a:prstGeom prst="bentConnector5">
            <a:avLst>
              <a:gd name="adj1" fmla="val -19995"/>
              <a:gd name="adj2" fmla="val 32914"/>
              <a:gd name="adj3" fmla="val 111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D4C09-A904-F044-B8F8-29B1D34DB04D}"/>
                  </a:ext>
                </a:extLst>
              </p:cNvPr>
              <p:cNvSpPr txBox="1"/>
              <p:nvPr/>
            </p:nvSpPr>
            <p:spPr>
              <a:xfrm>
                <a:off x="4320938" y="1358280"/>
                <a:ext cx="3740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Initial velocity leaving the cannon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D4C09-A904-F044-B8F8-29B1D34DB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938" y="1358280"/>
                <a:ext cx="3740929" cy="338554"/>
              </a:xfrm>
              <a:prstGeom prst="rect">
                <a:avLst/>
              </a:prstGeom>
              <a:blipFill>
                <a:blip r:embed="rId11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5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20" grpId="0"/>
      <p:bldP spid="17" grpId="0" animBg="1"/>
      <p:bldP spid="19" grpId="0" animBg="1"/>
      <p:bldP spid="25" grpId="0" animBg="1"/>
      <p:bldP spid="26" grpId="0" animBg="1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(oscillates) over its equilibrium point, but ultimately comes to rest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>
                    <a:ln>
                      <a:solidFill>
                        <a:schemeClr val="tx1"/>
                      </a:solidFill>
                    </a:ln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Example</m:t>
                      </m:r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:</m:t>
                      </m:r>
                      <m:r>
                        <a:rPr lang="en-US" sz="2000" b="0" i="1" dirty="0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  <a:blipFill>
                <a:blip r:embed="rId3"/>
                <a:stretch>
                  <a:fillRect l="-973" t="-1854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7F80E1-F535-FBE4-6A0C-7396BF5762DB}"/>
              </a:ext>
            </a:extLst>
          </p:cNvPr>
          <p:cNvGrpSpPr/>
          <p:nvPr/>
        </p:nvGrpSpPr>
        <p:grpSpPr>
          <a:xfrm>
            <a:off x="436921" y="5683907"/>
            <a:ext cx="2792976" cy="738664"/>
            <a:chOff x="436921" y="5683907"/>
            <a:chExt cx="2792976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CB97909-9EBC-4027-BCAF-6EE562BD4044}"/>
                    </a:ext>
                  </a:extLst>
                </p:cNvPr>
                <p:cNvSpPr txBox="1"/>
                <p:nvPr/>
              </p:nvSpPr>
              <p:spPr>
                <a:xfrm>
                  <a:off x="436921" y="5683907"/>
                  <a:ext cx="2190137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B050"/>
                      </a:solidFill>
                    </a:rPr>
                    <a:t>Note: There is only </a:t>
                  </a:r>
                  <a:r>
                    <a:rPr lang="en-US" sz="1400" b="1" u="sng" dirty="0">
                      <a:solidFill>
                        <a:srgbClr val="00B050"/>
                      </a:solidFill>
                    </a:rPr>
                    <a:t>one</a:t>
                  </a:r>
                  <a:r>
                    <a:rPr lang="en-US" sz="1400" b="1" dirty="0">
                      <a:solidFill>
                        <a:srgbClr val="00B050"/>
                      </a:solidFill>
                    </a:rPr>
                    <a:t> value for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a14:m>
                  <a:r>
                    <a:rPr lang="en-US" sz="1400" b="1" dirty="0">
                      <a:solidFill>
                        <a:srgbClr val="00B050"/>
                      </a:solidFill>
                    </a:rPr>
                    <a:t> where the system is </a:t>
                  </a:r>
                  <a:r>
                    <a:rPr lang="en-US" sz="1400" b="1" i="1" dirty="0">
                      <a:solidFill>
                        <a:srgbClr val="00B050"/>
                      </a:solidFill>
                    </a:rPr>
                    <a:t>critically</a:t>
                  </a:r>
                  <a:r>
                    <a:rPr lang="en-US" sz="1400" b="1" dirty="0">
                      <a:solidFill>
                        <a:srgbClr val="00B050"/>
                      </a:solidFill>
                    </a:rPr>
                    <a:t> damped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CB97909-9EBC-4027-BCAF-6EE562BD4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21" y="5683907"/>
                  <a:ext cx="2190137" cy="738664"/>
                </a:xfrm>
                <a:prstGeom prst="rect">
                  <a:avLst/>
                </a:prstGeom>
                <a:blipFill>
                  <a:blip r:embed="rId4"/>
                  <a:stretch>
                    <a:fillRect l="-557" t="-820" r="-279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9AA210-B8CE-4FF8-BA8A-18B107F7AA0C}"/>
                </a:ext>
              </a:extLst>
            </p:cNvPr>
            <p:cNvCxnSpPr/>
            <p:nvPr/>
          </p:nvCxnSpPr>
          <p:spPr>
            <a:xfrm flipV="1">
              <a:off x="2477729" y="5832987"/>
              <a:ext cx="752168" cy="22025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32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5C51C-6F5F-0C61-F6E9-12C0F37FCB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62" y="1690905"/>
            <a:ext cx="6990476" cy="347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F5316-ADDA-3C8B-07F7-BDBC7C2E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414" y="5679003"/>
            <a:ext cx="2536156" cy="65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9996E-0566-AC81-2AFE-ABE9DC84D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249" y="5389419"/>
            <a:ext cx="2042337" cy="1231499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226A17C-7C1B-C552-D3C1-3A8600CE4C3C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577570" y="6005168"/>
            <a:ext cx="482679" cy="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6D9F7F-560E-C8E6-113F-6BA40E1C46F7}"/>
              </a:ext>
            </a:extLst>
          </p:cNvPr>
          <p:cNvGrpSpPr/>
          <p:nvPr/>
        </p:nvGrpSpPr>
        <p:grpSpPr>
          <a:xfrm>
            <a:off x="7326184" y="3912113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E31402D-72FC-F368-2AC0-00B640787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EF8BEA-A529-E587-66C2-EA5EB46A16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4B3F28C-B4C7-2CDE-55F2-2E209A7A2569}"/>
              </a:ext>
            </a:extLst>
          </p:cNvPr>
          <p:cNvSpPr/>
          <p:nvPr/>
        </p:nvSpPr>
        <p:spPr>
          <a:xfrm>
            <a:off x="5493957" y="3981450"/>
            <a:ext cx="1649793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49AE41-CC2C-B81E-66FE-747D5383A5F7}"/>
              </a:ext>
            </a:extLst>
          </p:cNvPr>
          <p:cNvGrpSpPr/>
          <p:nvPr/>
        </p:nvGrpSpPr>
        <p:grpSpPr>
          <a:xfrm>
            <a:off x="7085011" y="4134564"/>
            <a:ext cx="1076632" cy="369332"/>
            <a:chOff x="4704120" y="2356972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45805A-3C33-DDA8-C01B-F5BF51E6C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5E9D2B-58FA-64B9-0DCA-D9000E46C29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5BFC43-AB60-E308-BB4F-016A305F3065}"/>
              </a:ext>
            </a:extLst>
          </p:cNvPr>
          <p:cNvGrpSpPr/>
          <p:nvPr/>
        </p:nvGrpSpPr>
        <p:grpSpPr>
          <a:xfrm>
            <a:off x="7984301" y="4370261"/>
            <a:ext cx="1068643" cy="369332"/>
            <a:chOff x="3647644" y="4910075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24E0AB-0ED1-F6CD-CB2E-7994D42F71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C0BC9-E81A-5A0A-BFF6-2A483E88E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A4D86F-C251-D17C-FA24-F6524173326D}"/>
              </a:ext>
            </a:extLst>
          </p:cNvPr>
          <p:cNvGrpSpPr/>
          <p:nvPr/>
        </p:nvGrpSpPr>
        <p:grpSpPr>
          <a:xfrm>
            <a:off x="3114151" y="4618447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4AAC420-3D62-F2B5-D6DF-601C22D15DF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E11359A-6AA9-19FC-6DC9-08577F31F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B086D2-DC76-F7B4-3DAB-9B7ADA6B9E80}"/>
              </a:ext>
            </a:extLst>
          </p:cNvPr>
          <p:cNvGrpSpPr/>
          <p:nvPr/>
        </p:nvGrpSpPr>
        <p:grpSpPr>
          <a:xfrm>
            <a:off x="7185647" y="5503553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5F4592-998D-5316-8ADB-08A806B7D36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2599100-FA69-3ADF-7AEB-7CF08CDBC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BB05200-3D29-B902-31ED-FE1CBF8E4A80}"/>
              </a:ext>
            </a:extLst>
          </p:cNvPr>
          <p:cNvGrpSpPr/>
          <p:nvPr/>
        </p:nvGrpSpPr>
        <p:grpSpPr>
          <a:xfrm>
            <a:off x="5983541" y="6221358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E58AD5D-EC53-50A2-65D3-A3530CDFA6D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084F4A0-5830-2558-49FC-FA6526CEF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693317-B324-E270-FCD1-F3E23C295A0C}"/>
              </a:ext>
            </a:extLst>
          </p:cNvPr>
          <p:cNvGrpSpPr/>
          <p:nvPr/>
        </p:nvGrpSpPr>
        <p:grpSpPr>
          <a:xfrm>
            <a:off x="3807325" y="4825449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8BC0D19-6528-18F2-0A3C-A06F36D902E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0D1E9DE-180E-62FA-8996-9264AEF20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B86B8E6-653F-224A-CB4E-B2DD38D68E5C}"/>
              </a:ext>
            </a:extLst>
          </p:cNvPr>
          <p:cNvSpPr/>
          <p:nvPr/>
        </p:nvSpPr>
        <p:spPr>
          <a:xfrm>
            <a:off x="1527779" y="4218017"/>
            <a:ext cx="1245650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D4A75A6-EAAF-1F86-C947-DA5F19940EE3}"/>
              </a:ext>
            </a:extLst>
          </p:cNvPr>
          <p:cNvSpPr/>
          <p:nvPr/>
        </p:nvSpPr>
        <p:spPr>
          <a:xfrm>
            <a:off x="2213805" y="4901340"/>
            <a:ext cx="1581228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D503AB-8183-EA69-7F14-424DE4A1F516}"/>
              </a:ext>
            </a:extLst>
          </p:cNvPr>
          <p:cNvSpPr/>
          <p:nvPr/>
        </p:nvSpPr>
        <p:spPr>
          <a:xfrm>
            <a:off x="1527780" y="3981450"/>
            <a:ext cx="534384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75F81F9-946A-D47B-10A6-FD56BC80EBE7}"/>
              </a:ext>
            </a:extLst>
          </p:cNvPr>
          <p:cNvCxnSpPr>
            <a:stCxn id="67" idx="1"/>
            <a:endCxn id="68" idx="1"/>
          </p:cNvCxnSpPr>
          <p:nvPr/>
        </p:nvCxnSpPr>
        <p:spPr>
          <a:xfrm rot="10800000" flipH="1" flipV="1">
            <a:off x="1527779" y="4328743"/>
            <a:ext cx="686026" cy="683323"/>
          </a:xfrm>
          <a:prstGeom prst="bentConnector3">
            <a:avLst>
              <a:gd name="adj1" fmla="val -3332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7" grpId="0" animBg="1"/>
      <p:bldP spid="68" grpId="0" animBg="1"/>
      <p:bldP spid="6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DD3CE-24FA-B89C-8CED-E6DDD849B7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62" y="1448047"/>
            <a:ext cx="5990476" cy="39619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C20BD3-54E3-BDBB-41E7-853AA6814410}"/>
              </a:ext>
            </a:extLst>
          </p:cNvPr>
          <p:cNvGrpSpPr/>
          <p:nvPr/>
        </p:nvGrpSpPr>
        <p:grpSpPr>
          <a:xfrm>
            <a:off x="5762538" y="206819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9BD05C-7A05-FA41-4110-B7C930CE8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9E14EA-315A-E43E-F179-41BEBEEBF36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453E9D-EFFA-27D2-F167-976FE05457F6}"/>
              </a:ext>
            </a:extLst>
          </p:cNvPr>
          <p:cNvGrpSpPr/>
          <p:nvPr/>
        </p:nvGrpSpPr>
        <p:grpSpPr>
          <a:xfrm>
            <a:off x="4296476" y="252883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D1E221-364E-E102-0645-24B3CB541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FE0434-FA7E-4BA3-ED06-09DBF9D627A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CCF8C1-71C2-3327-5C30-9006ECAE702F}"/>
              </a:ext>
            </a:extLst>
          </p:cNvPr>
          <p:cNvGrpSpPr/>
          <p:nvPr/>
        </p:nvGrpSpPr>
        <p:grpSpPr>
          <a:xfrm>
            <a:off x="3752364" y="389990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0A2771-7766-832C-83C1-702F80A49A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F49BE2-526D-0CF6-B358-9ABA266A1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6E05D6-AF34-C847-A636-A717C9AF9BAD}"/>
              </a:ext>
            </a:extLst>
          </p:cNvPr>
          <p:cNvGrpSpPr/>
          <p:nvPr/>
        </p:nvGrpSpPr>
        <p:grpSpPr>
          <a:xfrm>
            <a:off x="6254940" y="413552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FE9077-C273-74BA-ADD1-D83112FA300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3178A8-94CC-6758-BE4F-11BE12F1D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210A84-41E5-ACD6-FC49-54FC31EF9114}"/>
              </a:ext>
            </a:extLst>
          </p:cNvPr>
          <p:cNvGrpSpPr/>
          <p:nvPr/>
        </p:nvGrpSpPr>
        <p:grpSpPr>
          <a:xfrm>
            <a:off x="3676808" y="4940730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BFE44-62FE-C120-A6A8-84A5AAAFC2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723234-8793-2942-82AA-0DE5807BD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26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0B5D2F8-7370-287E-4654-68AF8E66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7" y="1468581"/>
            <a:ext cx="5314286" cy="234285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D6138DF-903C-48BC-C934-2C9D555CA333}"/>
              </a:ext>
            </a:extLst>
          </p:cNvPr>
          <p:cNvGrpSpPr/>
          <p:nvPr/>
        </p:nvGrpSpPr>
        <p:grpSpPr>
          <a:xfrm>
            <a:off x="5241110" y="2793673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63BFED-FB29-357C-7972-B11FB9EBC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00761A-5B3C-44D9-5E83-4D9AD5E236D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92BFE4D-7EBA-8181-5E1A-56E9B35521CF}"/>
              </a:ext>
            </a:extLst>
          </p:cNvPr>
          <p:cNvSpPr/>
          <p:nvPr/>
        </p:nvSpPr>
        <p:spPr>
          <a:xfrm>
            <a:off x="3053038" y="2848998"/>
            <a:ext cx="1921393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5FAD88-89F7-E580-3DD7-365066D36C68}"/>
              </a:ext>
            </a:extLst>
          </p:cNvPr>
          <p:cNvGrpSpPr/>
          <p:nvPr/>
        </p:nvGrpSpPr>
        <p:grpSpPr>
          <a:xfrm>
            <a:off x="2384552" y="3236777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473401-ABA1-E5CA-9893-C0EB0D54A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548436-1E3C-EC0C-D11E-768CBE8311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8FC051-CA19-D5F8-159F-8CDEB0AB0D7F}"/>
              </a:ext>
            </a:extLst>
          </p:cNvPr>
          <p:cNvGrpSpPr/>
          <p:nvPr/>
        </p:nvGrpSpPr>
        <p:grpSpPr>
          <a:xfrm>
            <a:off x="3294808" y="3467551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7EF4C-0F2A-7495-6247-1DA99C20AF3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55E623E-763C-1E0C-48D6-049F4FC9F7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375F7DFF-E0D8-906C-C43F-8F7CC866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78" y="3202379"/>
            <a:ext cx="5314286" cy="211428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60CB67B-9F58-935E-CECA-2F17648D1AF0}"/>
              </a:ext>
            </a:extLst>
          </p:cNvPr>
          <p:cNvSpPr/>
          <p:nvPr/>
        </p:nvSpPr>
        <p:spPr>
          <a:xfrm>
            <a:off x="4007525" y="4595004"/>
            <a:ext cx="1833564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7271190-8A24-1554-76C3-6588EB7E44C2}"/>
              </a:ext>
            </a:extLst>
          </p:cNvPr>
          <p:cNvGrpSpPr/>
          <p:nvPr/>
        </p:nvGrpSpPr>
        <p:grpSpPr>
          <a:xfrm>
            <a:off x="5943913" y="4538004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7F2162-756B-9243-7797-4EC19509589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7556653-9F38-0E28-7EE5-560F60588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31018B-4754-FE2E-13AC-FCF29067F911}"/>
              </a:ext>
            </a:extLst>
          </p:cNvPr>
          <p:cNvGrpSpPr/>
          <p:nvPr/>
        </p:nvGrpSpPr>
        <p:grpSpPr>
          <a:xfrm>
            <a:off x="4196316" y="4977944"/>
            <a:ext cx="1068643" cy="369332"/>
            <a:chOff x="3647644" y="5359159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57EB70-717F-9903-399E-6DA06A30FC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9A7C400-DB10-6B6D-55B5-529FAA71E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A278DA4-E96E-ADAB-F257-80C2DFEE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816" y="4364349"/>
            <a:ext cx="5314286" cy="214285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0171A42-D0F8-9E9F-45DB-817868D5B934}"/>
              </a:ext>
            </a:extLst>
          </p:cNvPr>
          <p:cNvGrpSpPr/>
          <p:nvPr/>
        </p:nvGrpSpPr>
        <p:grpSpPr>
          <a:xfrm>
            <a:off x="7813949" y="5705197"/>
            <a:ext cx="1076632" cy="369332"/>
            <a:chOff x="2157212" y="5373058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6D1603A-A4CB-3152-71CE-96601DF0E54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63A1C70-0C32-AE7A-1655-3416512CE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069E541-79D7-EB31-B25C-834DB928BE36}"/>
              </a:ext>
            </a:extLst>
          </p:cNvPr>
          <p:cNvGrpSpPr/>
          <p:nvPr/>
        </p:nvGrpSpPr>
        <p:grpSpPr>
          <a:xfrm>
            <a:off x="6002598" y="6141190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9B4056-C950-938F-35ED-2AEA85536C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27F913B-FC40-F5FE-59DE-13BC16359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AC75-E296-528B-A4AC-21B80666BFCC}"/>
              </a:ext>
            </a:extLst>
          </p:cNvPr>
          <p:cNvSpPr/>
          <p:nvPr/>
        </p:nvSpPr>
        <p:spPr>
          <a:xfrm>
            <a:off x="5157837" y="5759989"/>
            <a:ext cx="2488357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8" grpId="0" animBg="1"/>
      <p:bldP spid="7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4768D-DD08-D7CA-56B4-CAD509EF02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76" y="1644428"/>
            <a:ext cx="5219048" cy="42190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467A68-B5E2-856C-56C8-A249F981A162}"/>
              </a:ext>
            </a:extLst>
          </p:cNvPr>
          <p:cNvGrpSpPr/>
          <p:nvPr/>
        </p:nvGrpSpPr>
        <p:grpSpPr>
          <a:xfrm>
            <a:off x="6540912" y="2317580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9707C4-5D4D-1AE6-1144-EFDE0A713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44ED3-821E-0FA9-2DCD-2ECAC5E0A5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3650D5-8C0B-B883-1E17-45DBD1D063BE}"/>
              </a:ext>
            </a:extLst>
          </p:cNvPr>
          <p:cNvGrpSpPr/>
          <p:nvPr/>
        </p:nvGrpSpPr>
        <p:grpSpPr>
          <a:xfrm>
            <a:off x="6457787" y="2769660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A59A77-DD5B-6AC3-1750-F1FC3921C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9B70C9-CBC2-9F62-ACB2-EF937A0F3A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060DAD-7C70-9433-3116-090E8BC3806D}"/>
              </a:ext>
            </a:extLst>
          </p:cNvPr>
          <p:cNvGrpSpPr/>
          <p:nvPr/>
        </p:nvGrpSpPr>
        <p:grpSpPr>
          <a:xfrm>
            <a:off x="7104581" y="322922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4D7D15-0CA4-FD46-8561-4C1EFB89BD0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7E088C7-8180-C54C-CFC3-94A508E47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5853CC-CA1D-8A0B-99E5-10663432050F}"/>
              </a:ext>
            </a:extLst>
          </p:cNvPr>
          <p:cNvGrpSpPr/>
          <p:nvPr/>
        </p:nvGrpSpPr>
        <p:grpSpPr>
          <a:xfrm>
            <a:off x="5649186" y="4384179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3BB3EC-82A9-B0FB-3179-A7ADD1A3AFE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2588A9E-9A2E-9B02-9587-D5B59A6C4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06EB1E-EA98-BC54-D654-65CBB99CE018}"/>
              </a:ext>
            </a:extLst>
          </p:cNvPr>
          <p:cNvGrpSpPr/>
          <p:nvPr/>
        </p:nvGrpSpPr>
        <p:grpSpPr>
          <a:xfrm>
            <a:off x="6529354" y="490718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6DAE7C-B3A0-EA7C-A8AA-340F9B165A4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D250E00-B3B7-B27F-9A16-17907B404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64B9868-012D-9792-B604-191E42B43ACD}"/>
              </a:ext>
            </a:extLst>
          </p:cNvPr>
          <p:cNvSpPr/>
          <p:nvPr/>
        </p:nvSpPr>
        <p:spPr>
          <a:xfrm>
            <a:off x="2900363" y="2153752"/>
            <a:ext cx="287320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729BF-131D-1C5E-6B64-9E9F2B62C835}"/>
              </a:ext>
            </a:extLst>
          </p:cNvPr>
          <p:cNvSpPr/>
          <p:nvPr/>
        </p:nvSpPr>
        <p:spPr>
          <a:xfrm>
            <a:off x="2897999" y="2607564"/>
            <a:ext cx="287320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035D07-1EB3-EC94-2874-5BCFFD7F54F1}"/>
              </a:ext>
            </a:extLst>
          </p:cNvPr>
          <p:cNvSpPr/>
          <p:nvPr/>
        </p:nvSpPr>
        <p:spPr>
          <a:xfrm>
            <a:off x="2895634" y="3061376"/>
            <a:ext cx="3446725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B0FA713-8F64-952F-DB0E-87F629632217}"/>
                  </a:ext>
                </a:extLst>
              </p:cNvPr>
              <p:cNvSpPr/>
              <p:nvPr/>
            </p:nvSpPr>
            <p:spPr>
              <a:xfrm>
                <a:off x="6004141" y="1361245"/>
                <a:ext cx="2537490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B0FA713-8F64-952F-DB0E-87F62963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41" y="1361245"/>
                <a:ext cx="253749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7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92533-359C-A1C7-6D16-2675392F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BCE638-DDF0-723E-469B-CBFF26EADA7E}"/>
              </a:ext>
            </a:extLst>
          </p:cNvPr>
          <p:cNvSpPr txBox="1"/>
          <p:nvPr/>
        </p:nvSpPr>
        <p:spPr>
          <a:xfrm>
            <a:off x="5757401" y="4946128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</p:spTree>
    <p:extLst>
      <p:ext uri="{BB962C8B-B14F-4D97-AF65-F5344CB8AC3E}">
        <p14:creationId xmlns:p14="http://schemas.microsoft.com/office/powerpoint/2010/main" val="271767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64B0C-D027-A092-D58D-4B472F37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82AABE-2FEC-2232-301D-81ACCF193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6879" y="1613835"/>
            <a:ext cx="4670242" cy="4560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4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AD92D-47AE-4F05-9D3B-DD5D8ADB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5" y="1592420"/>
            <a:ext cx="3641204" cy="490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A7AFA-419B-4329-AE2B-EE896228836A}"/>
              </a:ext>
            </a:extLst>
          </p:cNvPr>
          <p:cNvSpPr txBox="1"/>
          <p:nvPr/>
        </p:nvSpPr>
        <p:spPr>
          <a:xfrm>
            <a:off x="4572000" y="1584873"/>
            <a:ext cx="324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Taipei 101</a:t>
            </a:r>
            <a:r>
              <a:rPr lang="en-US" dirty="0"/>
              <a:t> – Taiwan</a:t>
            </a:r>
          </a:p>
          <a:p>
            <a:pPr algn="ctr"/>
            <a:r>
              <a:rPr lang="en-US" dirty="0"/>
              <a:t>The Worlds Tallest Building (2004-2009)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8F4E-7807-4AFB-9973-00195FF1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4" y="2624495"/>
            <a:ext cx="3868379" cy="3868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05C45-8121-4053-BFA6-17766EB5BC0B}"/>
              </a:ext>
            </a:extLst>
          </p:cNvPr>
          <p:cNvSpPr txBox="1"/>
          <p:nvPr/>
        </p:nvSpPr>
        <p:spPr>
          <a:xfrm>
            <a:off x="5444920" y="6310312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730 Tons</a:t>
            </a:r>
          </a:p>
        </p:txBody>
      </p:sp>
    </p:spTree>
    <p:extLst>
      <p:ext uri="{BB962C8B-B14F-4D97-AF65-F5344CB8AC3E}">
        <p14:creationId xmlns:p14="http://schemas.microsoft.com/office/powerpoint/2010/main" val="36688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EE61-E5A3-472B-9930-A812A4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4" y="1210590"/>
            <a:ext cx="6478883" cy="540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437D-1075-A10F-8A8F-E44B0BB4C26D}"/>
              </a:ext>
            </a:extLst>
          </p:cNvPr>
          <p:cNvSpPr txBox="1"/>
          <p:nvPr/>
        </p:nvSpPr>
        <p:spPr>
          <a:xfrm>
            <a:off x="4018935" y="4264155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365 Minivans</a:t>
            </a:r>
          </a:p>
        </p:txBody>
      </p:sp>
    </p:spTree>
    <p:extLst>
      <p:ext uri="{BB962C8B-B14F-4D97-AF65-F5344CB8AC3E}">
        <p14:creationId xmlns:p14="http://schemas.microsoft.com/office/powerpoint/2010/main" val="93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𝑅𝑎𝑛𝑔𝑒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04154" y="1848342"/>
            <a:ext cx="2746906" cy="795603"/>
            <a:chOff x="4460859" y="1848342"/>
            <a:chExt cx="2746906" cy="795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31093" y="3821350"/>
            <a:ext cx="26259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the Range = 30m, </a:t>
            </a:r>
            <a:r>
              <a:rPr lang="en-US" b="1" dirty="0">
                <a:solidFill>
                  <a:srgbClr val="FF0000"/>
                </a:solidFill>
              </a:rPr>
              <a:t>what does v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need to be</a:t>
            </a:r>
            <a:r>
              <a:rPr lang="en-US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47684" y="4182140"/>
            <a:ext cx="3289732" cy="1974772"/>
            <a:chOff x="4947684" y="4182140"/>
            <a:chExt cx="3289732" cy="1974772"/>
          </a:xfrm>
        </p:grpSpPr>
        <p:sp>
          <p:nvSpPr>
            <p:cNvPr id="14" name="TextBox 13"/>
            <p:cNvSpPr txBox="1"/>
            <p:nvPr/>
          </p:nvSpPr>
          <p:spPr>
            <a:xfrm>
              <a:off x="5509422" y="4956583"/>
              <a:ext cx="2727994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</a:t>
              </a:r>
              <a:r>
                <a:rPr lang="en-US" b="1" dirty="0"/>
                <a:t>equation of motion</a:t>
              </a:r>
              <a:r>
                <a:rPr lang="en-US" dirty="0"/>
                <a:t> that allows us to </a:t>
              </a:r>
              <a:r>
                <a:rPr lang="en-US" b="1" dirty="0">
                  <a:solidFill>
                    <a:srgbClr val="0070C0"/>
                  </a:solidFill>
                </a:rPr>
                <a:t>plot y as x increases </a:t>
              </a:r>
              <a:r>
                <a:rPr lang="en-US" dirty="0"/>
                <a:t>from launch point to trampoline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947684" y="4182140"/>
              <a:ext cx="491399" cy="6980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373" y="1655273"/>
            <a:ext cx="266700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E76E29D-5401-403C-A0E1-3A6A12AD2D6F}"/>
              </a:ext>
            </a:extLst>
          </p:cNvPr>
          <p:cNvSpPr/>
          <p:nvPr/>
        </p:nvSpPr>
        <p:spPr>
          <a:xfrm>
            <a:off x="4425418" y="2998024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C499F-4AE2-447B-B738-9FEA20913DD8}"/>
              </a:ext>
            </a:extLst>
          </p:cNvPr>
          <p:cNvSpPr/>
          <p:nvPr/>
        </p:nvSpPr>
        <p:spPr>
          <a:xfrm>
            <a:off x="5208131" y="2208702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B6F7F6-E4B9-4074-8321-A368DA8A6F50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5400000" flipH="1" flipV="1">
            <a:off x="4762704" y="2378096"/>
            <a:ext cx="457145" cy="7827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20E00-BF1B-B54A-F342-F2A64419F116}"/>
                  </a:ext>
                </a:extLst>
              </p:cNvPr>
              <p:cNvSpPr txBox="1"/>
              <p:nvPr/>
            </p:nvSpPr>
            <p:spPr>
              <a:xfrm>
                <a:off x="4320938" y="1358280"/>
                <a:ext cx="37409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Initial velocity leaving the cannon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D20E00-BF1B-B54A-F342-F2A64419F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938" y="1358280"/>
                <a:ext cx="3740929" cy="338554"/>
              </a:xfrm>
              <a:prstGeom prst="rect">
                <a:avLst/>
              </a:prstGeom>
              <a:blipFill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56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A5A32-05AF-01C2-41A6-752D0EE41E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27" y="1468581"/>
            <a:ext cx="4316223" cy="4960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8B176-4DCF-F8B5-37D8-C9015718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402" y="1478656"/>
            <a:ext cx="1511939" cy="12314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5D07-6136-F4A9-CEBB-D50320419712}"/>
              </a:ext>
            </a:extLst>
          </p:cNvPr>
          <p:cNvGrpSpPr/>
          <p:nvPr/>
        </p:nvGrpSpPr>
        <p:grpSpPr>
          <a:xfrm>
            <a:off x="5656873" y="140318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C0AB1C-6B0B-71E8-87DA-53B4EB658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70DB12-32DA-8D1E-E747-1F80B912BDA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D87ED8-8886-3158-2136-31E29EEDFBDD}"/>
              </a:ext>
            </a:extLst>
          </p:cNvPr>
          <p:cNvGrpSpPr/>
          <p:nvPr/>
        </p:nvGrpSpPr>
        <p:grpSpPr>
          <a:xfrm>
            <a:off x="4904004" y="3229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845A62-9DB9-EDF8-60ED-E8A023DD2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CC0F9-FE2D-B160-374B-E72C4F17CF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2E8AAD-187C-F618-EE4C-91076CC5F80D}"/>
              </a:ext>
            </a:extLst>
          </p:cNvPr>
          <p:cNvGrpSpPr/>
          <p:nvPr/>
        </p:nvGrpSpPr>
        <p:grpSpPr>
          <a:xfrm>
            <a:off x="5739866" y="343655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391F4D-0D99-3B0A-D770-9AEC50B84CC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5E8B07-023D-A7FE-AF5A-909DBF5EE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40B0A-AE1C-731B-5F11-676BC538A8F1}"/>
              </a:ext>
            </a:extLst>
          </p:cNvPr>
          <p:cNvGrpSpPr/>
          <p:nvPr/>
        </p:nvGrpSpPr>
        <p:grpSpPr>
          <a:xfrm>
            <a:off x="5256218" y="3648468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2F4F05-B7EF-3FB3-F17E-60AC47FFCE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126037-F31D-A7B3-00DB-1D23BB2F7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4581BD-EED1-06A7-EDB6-2A3490CE654F}"/>
              </a:ext>
            </a:extLst>
          </p:cNvPr>
          <p:cNvGrpSpPr/>
          <p:nvPr/>
        </p:nvGrpSpPr>
        <p:grpSpPr>
          <a:xfrm>
            <a:off x="4904004" y="4048028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7B1533-F1B8-989A-F270-B56DE54CAC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6B14C86-4C16-2973-67FF-ED4E54C63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D2BD13-B0DE-A9F4-55B1-4D8C8AA876EC}"/>
              </a:ext>
            </a:extLst>
          </p:cNvPr>
          <p:cNvGrpSpPr/>
          <p:nvPr/>
        </p:nvGrpSpPr>
        <p:grpSpPr>
          <a:xfrm>
            <a:off x="5739866" y="4262922"/>
            <a:ext cx="1076632" cy="369332"/>
            <a:chOff x="2157212" y="5373058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1B6F8C-75C9-F504-0170-1F3B9F6677D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9BF8D-7AAA-864C-2E0B-D48016270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742073-FC57-A240-714E-4567B270463C}"/>
              </a:ext>
            </a:extLst>
          </p:cNvPr>
          <p:cNvGrpSpPr/>
          <p:nvPr/>
        </p:nvGrpSpPr>
        <p:grpSpPr>
          <a:xfrm>
            <a:off x="5256218" y="4445051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95968D-9BA0-025F-E861-830A94A680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56AF011-BB22-1BB5-5AE2-908D756B5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5D78C-0876-8D51-E83A-E455928505E2}"/>
              </a:ext>
            </a:extLst>
          </p:cNvPr>
          <p:cNvSpPr/>
          <p:nvPr/>
        </p:nvSpPr>
        <p:spPr>
          <a:xfrm>
            <a:off x="2085739" y="3327820"/>
            <a:ext cx="1934598" cy="1889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55B9F3-9A9C-C4B5-BC6E-48D203391380}"/>
              </a:ext>
            </a:extLst>
          </p:cNvPr>
          <p:cNvSpPr/>
          <p:nvPr/>
        </p:nvSpPr>
        <p:spPr>
          <a:xfrm>
            <a:off x="2085739" y="4135465"/>
            <a:ext cx="1934598" cy="1889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A5357F-3397-65E7-6C43-94B630CE8E96}"/>
              </a:ext>
            </a:extLst>
          </p:cNvPr>
          <p:cNvGrpSpPr/>
          <p:nvPr/>
        </p:nvGrpSpPr>
        <p:grpSpPr>
          <a:xfrm>
            <a:off x="5686234" y="514982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87A384-308F-B7F9-EDD0-6ECC0C4133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EBA093-77F5-C926-28FE-91D0F253E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5E9B8E-4374-8D95-4819-666E12EB7FB9}"/>
              </a:ext>
            </a:extLst>
          </p:cNvPr>
          <p:cNvGrpSpPr/>
          <p:nvPr/>
        </p:nvGrpSpPr>
        <p:grpSpPr>
          <a:xfrm>
            <a:off x="3487880" y="6074132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0F3118-D547-471B-9344-1A470906D9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AE62C4-554D-393F-AD8A-2BE9067C2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CEAEE45-ECD6-2584-E612-CEE051238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427" y="3091061"/>
            <a:ext cx="1755001" cy="24666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00945A-D124-0EF2-00DE-2160E9450326}"/>
              </a:ext>
            </a:extLst>
          </p:cNvPr>
          <p:cNvSpPr/>
          <p:nvPr/>
        </p:nvSpPr>
        <p:spPr>
          <a:xfrm>
            <a:off x="8116245" y="5214347"/>
            <a:ext cx="399105" cy="276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52225-7212-72F2-9C7F-A9D0AF2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89" y="1468581"/>
            <a:ext cx="3535222" cy="51968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8AF54-C6A7-D38C-EB9A-D4CA7CA63934}"/>
              </a:ext>
            </a:extLst>
          </p:cNvPr>
          <p:cNvGrpSpPr/>
          <p:nvPr/>
        </p:nvGrpSpPr>
        <p:grpSpPr>
          <a:xfrm>
            <a:off x="5316675" y="26274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F9D541-694F-F682-1F68-517481283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73000B-1829-B0EB-31BA-482171D3F6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5FE69F-E781-21F6-7958-D155FEAB0B07}"/>
              </a:ext>
            </a:extLst>
          </p:cNvPr>
          <p:cNvGrpSpPr/>
          <p:nvPr/>
        </p:nvGrpSpPr>
        <p:grpSpPr>
          <a:xfrm>
            <a:off x="5316675" y="4646430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8319536-AC6D-14C1-F9E9-EBACE7BF6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9FA593-2331-E0EC-5DA6-F9FC82E2E5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149F6B-66DB-75E7-0B96-430AFA605A36}"/>
              </a:ext>
            </a:extLst>
          </p:cNvPr>
          <p:cNvGrpSpPr/>
          <p:nvPr/>
        </p:nvGrpSpPr>
        <p:grpSpPr>
          <a:xfrm>
            <a:off x="5349284" y="5687812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11AA350-9968-E2FB-FCEE-89D158A95EC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1C99C49-4DA9-BD49-8B5E-991685305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40C537-A5A9-C10D-E688-16946FEEA4D6}"/>
              </a:ext>
            </a:extLst>
          </p:cNvPr>
          <p:cNvGrpSpPr/>
          <p:nvPr/>
        </p:nvGrpSpPr>
        <p:grpSpPr>
          <a:xfrm>
            <a:off x="5850529" y="5896494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A5F25D-16E4-FDD8-FE2E-78AA67F27F9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AAE31B0-B4FF-38C8-93F5-89E95964B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8613FE-F07E-925C-B99F-EDE5A1D822EE}"/>
              </a:ext>
            </a:extLst>
          </p:cNvPr>
          <p:cNvGrpSpPr/>
          <p:nvPr/>
        </p:nvGrpSpPr>
        <p:grpSpPr>
          <a:xfrm>
            <a:off x="5850529" y="6296053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083E22-FE6D-6435-B291-F0A4B92CF90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1FDC4FB-3D85-F070-032F-C42C34A3E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066CF-6A61-CE6F-DCF9-16206A5D0B7C}"/>
              </a:ext>
            </a:extLst>
          </p:cNvPr>
          <p:cNvSpPr/>
          <p:nvPr/>
        </p:nvSpPr>
        <p:spPr>
          <a:xfrm>
            <a:off x="3751079" y="2712972"/>
            <a:ext cx="1364731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77BA2D-BDE3-A05A-C221-9B7F4D31CCE2}"/>
              </a:ext>
            </a:extLst>
          </p:cNvPr>
          <p:cNvSpPr/>
          <p:nvPr/>
        </p:nvSpPr>
        <p:spPr>
          <a:xfrm>
            <a:off x="2891598" y="3113604"/>
            <a:ext cx="1480377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64B9DF-06FF-9780-D93C-543B2DED32A4}"/>
              </a:ext>
            </a:extLst>
          </p:cNvPr>
          <p:cNvSpPr/>
          <p:nvPr/>
        </p:nvSpPr>
        <p:spPr>
          <a:xfrm>
            <a:off x="3751079" y="4752631"/>
            <a:ext cx="1364731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B8AB07-9BCA-8453-479B-77BA110BC433}"/>
              </a:ext>
            </a:extLst>
          </p:cNvPr>
          <p:cNvSpPr/>
          <p:nvPr/>
        </p:nvSpPr>
        <p:spPr>
          <a:xfrm>
            <a:off x="2891598" y="5153263"/>
            <a:ext cx="1480377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45EB6B-18E3-ABE9-6C20-C9A7607C482F}"/>
              </a:ext>
            </a:extLst>
          </p:cNvPr>
          <p:cNvSpPr txBox="1"/>
          <p:nvPr/>
        </p:nvSpPr>
        <p:spPr>
          <a:xfrm>
            <a:off x="1996472" y="4384784"/>
            <a:ext cx="5287480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adaptive</a:t>
            </a:r>
            <a:r>
              <a:rPr lang="en-US" sz="1600" dirty="0">
                <a:solidFill>
                  <a:srgbClr val="7030A0"/>
                </a:solidFill>
              </a:rPr>
              <a:t> step size control used in methods like 'RK45' dynamically adjusts the step size to maintain the error within specified tolerances, especially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in regions where the solution changes rapidly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9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4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47FFC-E305-E61E-8C6F-35C13ED4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81" y="1468581"/>
            <a:ext cx="5295238" cy="15619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A14846-D8E9-1B66-C337-51CDAF62A5BC}"/>
              </a:ext>
            </a:extLst>
          </p:cNvPr>
          <p:cNvGrpSpPr/>
          <p:nvPr/>
        </p:nvGrpSpPr>
        <p:grpSpPr>
          <a:xfrm>
            <a:off x="6282207" y="17254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900EDA-64F0-C229-BC12-2456518FA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8CC3-1F47-68E8-936B-35F011EDB67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4D7BBEB-AEDC-146B-0AEC-1EF2B58E994E}"/>
              </a:ext>
            </a:extLst>
          </p:cNvPr>
          <p:cNvSpPr/>
          <p:nvPr/>
        </p:nvSpPr>
        <p:spPr>
          <a:xfrm>
            <a:off x="2912665" y="1798002"/>
            <a:ext cx="136026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7E887-0464-4831-E64A-7BB0B15EF6BB}"/>
              </a:ext>
            </a:extLst>
          </p:cNvPr>
          <p:cNvSpPr txBox="1"/>
          <p:nvPr/>
        </p:nvSpPr>
        <p:spPr>
          <a:xfrm>
            <a:off x="1038389" y="3429000"/>
            <a:ext cx="3340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We plot the </a:t>
            </a:r>
            <a:r>
              <a:rPr lang="en-US" sz="1600" b="1" dirty="0">
                <a:solidFill>
                  <a:srgbClr val="7030A0"/>
                </a:solidFill>
              </a:rPr>
              <a:t>dependent</a:t>
            </a:r>
            <a:r>
              <a:rPr lang="en-US" sz="1600" dirty="0">
                <a:solidFill>
                  <a:srgbClr val="7030A0"/>
                </a:solidFill>
              </a:rPr>
              <a:t> variable values (theta) of both curves</a:t>
            </a:r>
          </a:p>
          <a:p>
            <a:pPr algn="ctr"/>
            <a:r>
              <a:rPr lang="en-US" sz="1600" i="1" dirty="0">
                <a:solidFill>
                  <a:srgbClr val="7030A0"/>
                </a:solidFill>
              </a:rPr>
              <a:t>against</a:t>
            </a:r>
            <a:r>
              <a:rPr lang="en-US" sz="1600" dirty="0">
                <a:solidFill>
                  <a:srgbClr val="7030A0"/>
                </a:solidFill>
              </a:rPr>
              <a:t> each other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We don’t include the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independent variable </a:t>
            </a:r>
            <a:r>
              <a:rPr lang="en-US" sz="1600" u="sng" dirty="0">
                <a:solidFill>
                  <a:srgbClr val="7030A0"/>
                </a:solidFill>
              </a:rPr>
              <a:t>time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This visualizes the “tug of war” between the two pendulums pulling on the </a:t>
            </a:r>
            <a:r>
              <a:rPr lang="en-US" sz="1600" i="1" dirty="0">
                <a:solidFill>
                  <a:srgbClr val="7030A0"/>
                </a:solidFill>
              </a:rPr>
              <a:t>shared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pen</a:t>
            </a:r>
            <a:r>
              <a:rPr lang="en-US" sz="1600" dirty="0">
                <a:solidFill>
                  <a:srgbClr val="7030A0"/>
                </a:solidFill>
              </a:rPr>
              <a:t> drawing the curve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EF5230-CFB3-6358-A2B4-F6AAC3677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70" b="12259"/>
          <a:stretch/>
        </p:blipFill>
        <p:spPr>
          <a:xfrm>
            <a:off x="5057942" y="3844865"/>
            <a:ext cx="3047669" cy="1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004090-92CE-30D5-C95B-40F6F65C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/>
              <p:nvPr/>
            </p:nvSpPr>
            <p:spPr>
              <a:xfrm>
                <a:off x="7193670" y="1773489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70" y="1773489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2FA175-64BD-3772-5AE7-E773B996E9F9}"/>
              </a:ext>
            </a:extLst>
          </p:cNvPr>
          <p:cNvSpPr/>
          <p:nvPr/>
        </p:nvSpPr>
        <p:spPr>
          <a:xfrm>
            <a:off x="3869197" y="3170741"/>
            <a:ext cx="544105" cy="17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DA678-4F38-8DC8-B438-D778B0A8DDA3}"/>
              </a:ext>
            </a:extLst>
          </p:cNvPr>
          <p:cNvSpPr/>
          <p:nvPr/>
        </p:nvSpPr>
        <p:spPr>
          <a:xfrm>
            <a:off x="3869197" y="3845670"/>
            <a:ext cx="544105" cy="17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06DCBC-5122-5614-CD3C-46E259691D33}"/>
              </a:ext>
            </a:extLst>
          </p:cNvPr>
          <p:cNvSpPr/>
          <p:nvPr/>
        </p:nvSpPr>
        <p:spPr>
          <a:xfrm>
            <a:off x="1253613" y="1468581"/>
            <a:ext cx="454275" cy="497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0B6489-E551-9082-8673-7D7E1330B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55" y="2965027"/>
            <a:ext cx="7638095" cy="1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323655-8E8A-1BE6-1D03-5017BA4A34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619" y="1683350"/>
            <a:ext cx="6704762" cy="3667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D4C4C1-0AFD-F728-2F83-DD6FDC06CF7A}"/>
              </a:ext>
            </a:extLst>
          </p:cNvPr>
          <p:cNvGrpSpPr/>
          <p:nvPr/>
        </p:nvGrpSpPr>
        <p:grpSpPr>
          <a:xfrm>
            <a:off x="3185597" y="344685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4AA245-F40E-29DE-D2A7-8D0E6D34E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28648D-4AD6-4257-8F2C-542933E2DC1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27C3A3-B5B0-1C50-078A-0410159C50DF}"/>
              </a:ext>
            </a:extLst>
          </p:cNvPr>
          <p:cNvGrpSpPr/>
          <p:nvPr/>
        </p:nvGrpSpPr>
        <p:grpSpPr>
          <a:xfrm>
            <a:off x="5951463" y="3676859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7456E77-E874-04D1-F12A-686CF44474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1C01CB-62E6-93E5-FC8B-74AACC9E296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1924CD-5A93-6447-D138-093C56D0F8F7}"/>
              </a:ext>
            </a:extLst>
          </p:cNvPr>
          <p:cNvGrpSpPr/>
          <p:nvPr/>
        </p:nvGrpSpPr>
        <p:grpSpPr>
          <a:xfrm>
            <a:off x="3351850" y="3907115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FC8B37-DD4C-FBF0-9E1D-DB9C006A422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88BB92-B5FA-D0F7-C7CF-13C30CDB7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2D2C42-2B5F-6280-8584-BC2F855CEDE0}"/>
              </a:ext>
            </a:extLst>
          </p:cNvPr>
          <p:cNvGrpSpPr/>
          <p:nvPr/>
        </p:nvGrpSpPr>
        <p:grpSpPr>
          <a:xfrm>
            <a:off x="4885920" y="414235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9AAEC-CA63-F472-9DFC-DF3E525CA97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2580299-20B1-D4D2-E3C1-68479710C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CC693A-8EB8-9787-C880-88203A38A13F}"/>
              </a:ext>
            </a:extLst>
          </p:cNvPr>
          <p:cNvGrpSpPr/>
          <p:nvPr/>
        </p:nvGrpSpPr>
        <p:grpSpPr>
          <a:xfrm>
            <a:off x="3843055" y="459443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8D9805-A6B4-4AA3-39F0-2177766A182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C937067-CE51-4631-8D27-6CFFAADF7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F412F3-44A3-3B6B-CE91-99F9D5E6DC82}"/>
              </a:ext>
            </a:extLst>
          </p:cNvPr>
          <p:cNvGrpSpPr/>
          <p:nvPr/>
        </p:nvGrpSpPr>
        <p:grpSpPr>
          <a:xfrm>
            <a:off x="7524831" y="4832063"/>
            <a:ext cx="1076632" cy="369332"/>
            <a:chOff x="2157212" y="5373058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DF0DF8-6C8E-24E5-707C-1DAED9F3D6AE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5FD582-0DC5-C7F8-219E-233C070EA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6779A49-EBA3-57C2-1481-F74503EE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77" y="5441306"/>
            <a:ext cx="4801646" cy="8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56" y="1925753"/>
            <a:ext cx="6928375" cy="4613160"/>
          </a:xfrm>
        </p:spPr>
        <p:txBody>
          <a:bodyPr>
            <a:normAutofit/>
          </a:bodyPr>
          <a:lstStyle/>
          <a:p>
            <a:r>
              <a:rPr lang="en-US" sz="2400" dirty="0"/>
              <a:t>This Estes Model Rocket has </a:t>
            </a:r>
            <a:r>
              <a:rPr lang="en-US" sz="2400" u="sng" dirty="0"/>
              <a:t>two</a:t>
            </a:r>
            <a:r>
              <a:rPr lang="en-US" sz="2400" dirty="0"/>
              <a:t> stages, with </a:t>
            </a:r>
            <a:r>
              <a:rPr lang="en-US" sz="2400" b="1" dirty="0"/>
              <a:t>each</a:t>
            </a:r>
            <a:r>
              <a:rPr lang="en-US" sz="2400" dirty="0"/>
              <a:t> stage containing its </a:t>
            </a:r>
            <a:r>
              <a:rPr lang="en-US" sz="2400" i="1" dirty="0"/>
              <a:t>own</a:t>
            </a:r>
            <a:r>
              <a:rPr lang="en-US" sz="2400" dirty="0"/>
              <a:t> Estes F15 rocket motor</a:t>
            </a:r>
          </a:p>
          <a:p>
            <a:r>
              <a:rPr lang="en-US" sz="2400" dirty="0"/>
              <a:t>After the 1</a:t>
            </a:r>
            <a:r>
              <a:rPr lang="en-US" sz="2400" baseline="30000" dirty="0"/>
              <a:t>st</a:t>
            </a:r>
            <a:r>
              <a:rPr lang="en-US" sz="2400" dirty="0"/>
              <a:t> (booster) stage is ignited, the rocket will blast off and begin to rise using just the booster motor</a:t>
            </a:r>
          </a:p>
          <a:p>
            <a:r>
              <a:rPr lang="en-US" sz="2400" dirty="0"/>
              <a:t>After the 1</a:t>
            </a:r>
            <a:r>
              <a:rPr lang="en-US" sz="2400" baseline="30000" dirty="0"/>
              <a:t>st</a:t>
            </a:r>
            <a:r>
              <a:rPr lang="en-US" sz="2400" dirty="0"/>
              <a:t> stage motor burns out, the booster stage (with its spent motor) is ejected, the 2</a:t>
            </a:r>
            <a:r>
              <a:rPr lang="en-US" sz="2400" baseline="30000" dirty="0"/>
              <a:t>nd</a:t>
            </a:r>
            <a:r>
              <a:rPr lang="en-US" sz="2400" dirty="0"/>
              <a:t> stage F15 motor ignites, and the rocket continues to ascend</a:t>
            </a:r>
          </a:p>
          <a:p>
            <a:r>
              <a:rPr lang="en-US" sz="2400" dirty="0"/>
              <a:t>The 2</a:t>
            </a:r>
            <a:r>
              <a:rPr lang="en-US" sz="2400" baseline="30000" dirty="0"/>
              <a:t>nd</a:t>
            </a:r>
            <a:r>
              <a:rPr lang="en-US" sz="2400" dirty="0"/>
              <a:t> stage and its motor remain part of the rocket throughout the duration of the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D1B58-AFD9-3645-0BEF-574C27D7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5" y="1480594"/>
            <a:ext cx="1457143" cy="48095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C86FF5-6928-E95D-37B1-6CA5B057AE30}"/>
              </a:ext>
            </a:extLst>
          </p:cNvPr>
          <p:cNvGrpSpPr/>
          <p:nvPr/>
        </p:nvGrpSpPr>
        <p:grpSpPr>
          <a:xfrm>
            <a:off x="1577537" y="5282360"/>
            <a:ext cx="369332" cy="982413"/>
            <a:chOff x="1577537" y="5282360"/>
            <a:chExt cx="369332" cy="9824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182EA-1668-5961-3D8F-4994B0ACC30A}"/>
                </a:ext>
              </a:extLst>
            </p:cNvPr>
            <p:cNvSpPr txBox="1"/>
            <p:nvPr/>
          </p:nvSpPr>
          <p:spPr>
            <a:xfrm rot="16200000">
              <a:off x="1270996" y="5588901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CEE563-014E-80BB-C84E-E5334EC94047}"/>
                </a:ext>
              </a:extLst>
            </p:cNvPr>
            <p:cNvCxnSpPr/>
            <p:nvPr/>
          </p:nvCxnSpPr>
          <p:spPr>
            <a:xfrm flipV="1">
              <a:off x="1629958" y="5365488"/>
              <a:ext cx="0" cy="816158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3C7A06-C5A7-F18B-BDFB-A9998831CDAD}"/>
              </a:ext>
            </a:extLst>
          </p:cNvPr>
          <p:cNvGrpSpPr/>
          <p:nvPr/>
        </p:nvGrpSpPr>
        <p:grpSpPr>
          <a:xfrm>
            <a:off x="1629923" y="2856046"/>
            <a:ext cx="400258" cy="2499570"/>
            <a:chOff x="1577536" y="3682076"/>
            <a:chExt cx="400258" cy="24995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F70241-78F9-EC70-C580-B35D5BCC5D21}"/>
                </a:ext>
              </a:extLst>
            </p:cNvPr>
            <p:cNvSpPr txBox="1"/>
            <p:nvPr/>
          </p:nvSpPr>
          <p:spPr>
            <a:xfrm rot="16200000">
              <a:off x="1301921" y="4747194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CCADD2-29A5-A08A-C68F-F8052FB5F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536" y="3682076"/>
              <a:ext cx="0" cy="249957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20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56" y="1925753"/>
            <a:ext cx="6928375" cy="4613160"/>
          </a:xfrm>
        </p:spPr>
        <p:txBody>
          <a:bodyPr>
            <a:normAutofit/>
          </a:bodyPr>
          <a:lstStyle/>
          <a:p>
            <a:r>
              <a:rPr lang="en-US" sz="2400" dirty="0"/>
              <a:t>The Stage 1 booster has a mass of 0.0519 kg (not including its F15 motor)</a:t>
            </a:r>
          </a:p>
          <a:p>
            <a:r>
              <a:rPr lang="en-US" sz="2400" dirty="0"/>
              <a:t>The Stage 2 main rocket has a mass of 0.1729 kg (not including its F15 motor)</a:t>
            </a:r>
          </a:p>
          <a:p>
            <a:r>
              <a:rPr lang="en-US" sz="2400" dirty="0"/>
              <a:t>An Estes F15 rocket motor has a mass of 0.101 kg, generates a thrust of 17.2 Newtons, and burns for 1.6 seconds</a:t>
            </a:r>
          </a:p>
          <a:p>
            <a:r>
              <a:rPr lang="en-US" sz="2400" dirty="0"/>
              <a:t>For this simulation, we will assume the thrust of a motor is constant throughout its burn, assume there is no delay between the ejection of the booster and the ignition of the Stage 2 motor, and ignore air friction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D1B58-AFD9-3645-0BEF-574C27D7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5" y="1480594"/>
            <a:ext cx="1457143" cy="48095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C86FF5-6928-E95D-37B1-6CA5B057AE30}"/>
              </a:ext>
            </a:extLst>
          </p:cNvPr>
          <p:cNvGrpSpPr/>
          <p:nvPr/>
        </p:nvGrpSpPr>
        <p:grpSpPr>
          <a:xfrm>
            <a:off x="1577537" y="5282360"/>
            <a:ext cx="369332" cy="982413"/>
            <a:chOff x="1577537" y="5282360"/>
            <a:chExt cx="369332" cy="9824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182EA-1668-5961-3D8F-4994B0ACC30A}"/>
                </a:ext>
              </a:extLst>
            </p:cNvPr>
            <p:cNvSpPr txBox="1"/>
            <p:nvPr/>
          </p:nvSpPr>
          <p:spPr>
            <a:xfrm rot="16200000">
              <a:off x="1270996" y="5588901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CEE563-014E-80BB-C84E-E5334EC94047}"/>
                </a:ext>
              </a:extLst>
            </p:cNvPr>
            <p:cNvCxnSpPr/>
            <p:nvPr/>
          </p:nvCxnSpPr>
          <p:spPr>
            <a:xfrm flipV="1">
              <a:off x="1629958" y="5365488"/>
              <a:ext cx="0" cy="816158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3C7A06-C5A7-F18B-BDFB-A9998831CDAD}"/>
              </a:ext>
            </a:extLst>
          </p:cNvPr>
          <p:cNvGrpSpPr/>
          <p:nvPr/>
        </p:nvGrpSpPr>
        <p:grpSpPr>
          <a:xfrm>
            <a:off x="1629923" y="2856046"/>
            <a:ext cx="400258" cy="2499570"/>
            <a:chOff x="1577536" y="3682076"/>
            <a:chExt cx="400258" cy="24995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F70241-78F9-EC70-C580-B35D5BCC5D21}"/>
                </a:ext>
              </a:extLst>
            </p:cNvPr>
            <p:cNvSpPr txBox="1"/>
            <p:nvPr/>
          </p:nvSpPr>
          <p:spPr>
            <a:xfrm rot="16200000">
              <a:off x="1301921" y="4747194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CCADD2-29A5-A08A-C68F-F8052FB5F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536" y="3682076"/>
              <a:ext cx="0" cy="249957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40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208052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must model the trajectory of the rocket over the first </a:t>
                </a:r>
                <a:r>
                  <a:rPr lang="en-US" sz="2400" b="1" dirty="0"/>
                  <a:t>four</a:t>
                </a:r>
                <a:r>
                  <a:rPr lang="en-US" sz="2400" dirty="0"/>
                  <a:t> seconds of its flight: from liftoff to booster separation and into its unpowered glide phase</a:t>
                </a:r>
              </a:p>
              <a:p>
                <a:r>
                  <a:rPr lang="en-US" sz="2400" dirty="0"/>
                  <a:t>We want to calculate the rocket’s expected velocity (mph) and altitude (feet) over time (seconds) and determine its average speed and maximum height through </a:t>
                </a:r>
                <a:r>
                  <a:rPr lang="en-US" sz="2400" b="1" dirty="0"/>
                  <a:t>four</a:t>
                </a:r>
                <a:r>
                  <a:rPr lang="en-US" sz="2400" dirty="0"/>
                  <a:t> seconds</a:t>
                </a:r>
              </a:p>
              <a:p>
                <a:r>
                  <a:rPr lang="en-US" sz="2400" dirty="0"/>
                  <a:t>We will assume the mass of each motor reduces linearly throughout its burn (100% of mass at ignition and 0% of mass at moment of burnout)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force of gravity resisting the rocket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208052" cy="4667249"/>
              </a:xfrm>
              <a:blipFill>
                <a:blip r:embed="rId2"/>
                <a:stretch>
                  <a:fillRect l="-965" t="-1828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FE49D-34A0-5D00-57C5-4BBDD59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96" y="431357"/>
            <a:ext cx="1792908" cy="1193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760383-CBA3-82F3-CEE9-0D4FE846699F}"/>
              </a:ext>
            </a:extLst>
          </p:cNvPr>
          <p:cNvGrpSpPr/>
          <p:nvPr/>
        </p:nvGrpSpPr>
        <p:grpSpPr>
          <a:xfrm>
            <a:off x="903065" y="5689821"/>
            <a:ext cx="2314067" cy="743167"/>
            <a:chOff x="691468" y="4631838"/>
            <a:chExt cx="2314067" cy="74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DABE27-F812-7E60-63F8-785CE1EE0906}"/>
                    </a:ext>
                  </a:extLst>
                </p:cNvPr>
                <p:cNvSpPr txBox="1"/>
                <p:nvPr/>
              </p:nvSpPr>
              <p:spPr>
                <a:xfrm>
                  <a:off x="691468" y="4892792"/>
                  <a:ext cx="168475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𝑀𝑎𝑠𝑠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𝐸𝑎𝑟𝑡h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DABE27-F812-7E60-63F8-785CE1EE0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68" y="4892792"/>
                  <a:ext cx="168475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805" r="-1444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E385B9-0AEB-DF10-DDA7-6658B900D96A}"/>
                    </a:ext>
                  </a:extLst>
                </p:cNvPr>
                <p:cNvSpPr txBox="1"/>
                <p:nvPr/>
              </p:nvSpPr>
              <p:spPr>
                <a:xfrm>
                  <a:off x="819937" y="5159561"/>
                  <a:ext cx="17071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𝑅𝑎𝑑𝑖𝑢𝑠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𝐸𝑎𝑟𝑡h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E385B9-0AEB-DF10-DDA7-6658B900D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37" y="5159561"/>
                  <a:ext cx="170719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786" r="-1786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DC072F-F73E-AFFC-C1C3-FC24A22791EA}"/>
                    </a:ext>
                  </a:extLst>
                </p:cNvPr>
                <p:cNvSpPr txBox="1"/>
                <p:nvPr/>
              </p:nvSpPr>
              <p:spPr>
                <a:xfrm>
                  <a:off x="819937" y="4631838"/>
                  <a:ext cx="21855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𝐺𝑟𝑎𝑣𝑖𝑡𝑎𝑡𝑖𝑛𝑎𝑙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DC072F-F73E-AFFC-C1C3-FC24A2279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37" y="4631838"/>
                  <a:ext cx="218559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393" r="-836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01CA0-885F-E052-4263-6F7A5E07778A}"/>
              </a:ext>
            </a:extLst>
          </p:cNvPr>
          <p:cNvGrpSpPr/>
          <p:nvPr/>
        </p:nvGrpSpPr>
        <p:grpSpPr>
          <a:xfrm>
            <a:off x="6303195" y="5712576"/>
            <a:ext cx="1809271" cy="476398"/>
            <a:chOff x="6395693" y="4631838"/>
            <a:chExt cx="1809271" cy="476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1D1C9-B5AD-A715-E131-9C0FE336C99A}"/>
                    </a:ext>
                  </a:extLst>
                </p:cNvPr>
                <p:cNvSpPr txBox="1"/>
                <p:nvPr/>
              </p:nvSpPr>
              <p:spPr>
                <a:xfrm>
                  <a:off x="6395693" y="4631838"/>
                  <a:ext cx="165981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𝑀𝑎𝑠𝑠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𝑟𝑜𝑐𝑘𝑒𝑡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1D1C9-B5AD-A715-E131-9C0FE336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693" y="4631838"/>
                  <a:ext cx="1659813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103" r="-1471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9EF5001-91F5-8283-7120-C4E91CA2A6B3}"/>
                    </a:ext>
                  </a:extLst>
                </p:cNvPr>
                <p:cNvSpPr txBox="1"/>
                <p:nvPr/>
              </p:nvSpPr>
              <p:spPr>
                <a:xfrm>
                  <a:off x="6456280" y="4892792"/>
                  <a:ext cx="174868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𝑟𝑜𝑐𝑘𝑒𝑡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9EF5001-91F5-8283-7120-C4E91CA2A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6280" y="4892792"/>
                  <a:ext cx="174868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091" r="-104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26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1CA55-BC41-56CE-2AE8-3EAC194DA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57" y="1529314"/>
            <a:ext cx="5314286" cy="44190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C352AC-BB2A-9A0F-7E8D-DD0829C3EE80}"/>
              </a:ext>
            </a:extLst>
          </p:cNvPr>
          <p:cNvGrpSpPr/>
          <p:nvPr/>
        </p:nvGrpSpPr>
        <p:grpSpPr>
          <a:xfrm>
            <a:off x="4765019" y="3369506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EAF135-D849-5BE3-3856-84DBC10CD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D6A04A-324A-18C7-3EDC-20B84640B5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EF201D-6BE3-D32F-7A1D-6289345236A8}"/>
              </a:ext>
            </a:extLst>
          </p:cNvPr>
          <p:cNvGrpSpPr/>
          <p:nvPr/>
        </p:nvGrpSpPr>
        <p:grpSpPr>
          <a:xfrm>
            <a:off x="5180656" y="4381934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01EF5B-0521-09FC-A956-BEBD80DE0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883815-B684-4651-2247-FAED2565E3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A6EE8B-599C-77C5-2402-4CB24D15501E}"/>
              </a:ext>
            </a:extLst>
          </p:cNvPr>
          <p:cNvGrpSpPr/>
          <p:nvPr/>
        </p:nvGrpSpPr>
        <p:grpSpPr>
          <a:xfrm>
            <a:off x="6790302" y="540572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E4CDDA-AC9F-CD15-DC34-F2A27200A21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AF6EC97-D04C-80F7-4B64-046DF941C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44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0B6B9AA-5BF8-B9C4-4091-15F605AC55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0" y="1533762"/>
            <a:ext cx="7400000" cy="3790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396CDE-8ACF-9E7E-F448-C53845947B89}"/>
              </a:ext>
            </a:extLst>
          </p:cNvPr>
          <p:cNvGrpSpPr/>
          <p:nvPr/>
        </p:nvGrpSpPr>
        <p:grpSpPr>
          <a:xfrm>
            <a:off x="3814782" y="197842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A95A3D-BFE1-3F76-367E-CCEE4FF42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A2DB33-0976-F0B8-31B1-07E9D89226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AAC150-43E2-D4EE-50A5-F34C82469E60}"/>
              </a:ext>
            </a:extLst>
          </p:cNvPr>
          <p:cNvGrpSpPr/>
          <p:nvPr/>
        </p:nvGrpSpPr>
        <p:grpSpPr>
          <a:xfrm>
            <a:off x="3678301" y="220102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19B4F2-B1E4-E9CE-294A-16B246024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71FED-BE8F-4260-B835-73DB4BC5467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6A2280-2E56-55BF-6F09-9DEEAAF4213B}"/>
              </a:ext>
            </a:extLst>
          </p:cNvPr>
          <p:cNvGrpSpPr/>
          <p:nvPr/>
        </p:nvGrpSpPr>
        <p:grpSpPr>
          <a:xfrm>
            <a:off x="2172957" y="243103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B43E6-660B-3105-85E2-4B1F69560D0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C747D1-1380-9765-92BE-3FC7FE013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42B0CD-7302-6F62-D4E0-AB17635BC721}"/>
              </a:ext>
            </a:extLst>
          </p:cNvPr>
          <p:cNvSpPr txBox="1"/>
          <p:nvPr/>
        </p:nvSpPr>
        <p:spPr>
          <a:xfrm>
            <a:off x="5000189" y="1970373"/>
            <a:ext cx="3113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Once the elapsed time since liftoff exceeds the burn time of both motors, there is no longer any thrust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F5579-5D97-A6BA-4529-7F21F6E288A2}"/>
              </a:ext>
            </a:extLst>
          </p:cNvPr>
          <p:cNvGrpSpPr/>
          <p:nvPr/>
        </p:nvGrpSpPr>
        <p:grpSpPr>
          <a:xfrm>
            <a:off x="3530044" y="359491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B4038-0A3C-6A63-4E7F-6A0A5EF0E5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A306E2-D6F2-ADC5-8E6B-B33EC05F8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0B96B3-F184-EA28-F7A8-89ADC23CE97A}"/>
              </a:ext>
            </a:extLst>
          </p:cNvPr>
          <p:cNvGrpSpPr/>
          <p:nvPr/>
        </p:nvGrpSpPr>
        <p:grpSpPr>
          <a:xfrm>
            <a:off x="7836879" y="3814811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5EE637-A115-6877-F669-F0AD7ABFE36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08BED1-00C1-FD8A-DEB7-AA3B741A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AB5FF72-03A2-CDD7-51F5-897FD22ACA19}"/>
              </a:ext>
            </a:extLst>
          </p:cNvPr>
          <p:cNvSpPr/>
          <p:nvPr/>
        </p:nvSpPr>
        <p:spPr>
          <a:xfrm>
            <a:off x="4250531" y="3870025"/>
            <a:ext cx="3531842" cy="2532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C53958-C4AC-7AB5-BF44-0E88358F4373}"/>
              </a:ext>
            </a:extLst>
          </p:cNvPr>
          <p:cNvGrpSpPr/>
          <p:nvPr/>
        </p:nvGrpSpPr>
        <p:grpSpPr>
          <a:xfrm>
            <a:off x="7344410" y="4055308"/>
            <a:ext cx="1076632" cy="369332"/>
            <a:chOff x="2157212" y="5373058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2677D9-2E81-8D2F-23CF-265E9FA85885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CFD5D5-0814-3D2A-CC79-EA69E687B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963956-8917-894E-180D-90E83C40B91E}"/>
              </a:ext>
            </a:extLst>
          </p:cNvPr>
          <p:cNvGrpSpPr/>
          <p:nvPr/>
        </p:nvGrpSpPr>
        <p:grpSpPr>
          <a:xfrm>
            <a:off x="3916254" y="4270414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7C112C-C2D7-2500-09B8-A7DA3041037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E30E3B4-D50E-A927-6CB3-F0F286311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D40FFCD-2A03-A544-E7C5-D7AA7086D4AD}"/>
              </a:ext>
            </a:extLst>
          </p:cNvPr>
          <p:cNvSpPr/>
          <p:nvPr/>
        </p:nvSpPr>
        <p:spPr>
          <a:xfrm>
            <a:off x="4250531" y="4555599"/>
            <a:ext cx="3915300" cy="2532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062880-230B-3A41-BEB0-3A948CE8FA7F}"/>
              </a:ext>
            </a:extLst>
          </p:cNvPr>
          <p:cNvGrpSpPr/>
          <p:nvPr/>
        </p:nvGrpSpPr>
        <p:grpSpPr>
          <a:xfrm>
            <a:off x="4735394" y="4729442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07F0B8-F87D-97D6-78EB-2941C706C5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5288E1C-E06F-66F1-5540-E8F162A7A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27D7E0-BFAC-3D0E-C81B-C8B34782E8F3}"/>
              </a:ext>
            </a:extLst>
          </p:cNvPr>
          <p:cNvGrpSpPr/>
          <p:nvPr/>
        </p:nvGrpSpPr>
        <p:grpSpPr>
          <a:xfrm>
            <a:off x="3106186" y="4951893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643B64-B54A-3C2D-7BA9-8D2D80508C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61F478F-31FD-1D2E-1132-FF8AF307D2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80E3EB4-4EE1-D463-0457-EAFD0B53D48B}"/>
              </a:ext>
            </a:extLst>
          </p:cNvPr>
          <p:cNvSpPr txBox="1"/>
          <p:nvPr/>
        </p:nvSpPr>
        <p:spPr>
          <a:xfrm>
            <a:off x="4124334" y="4969200"/>
            <a:ext cx="4167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2</a:t>
            </a:r>
            <a:r>
              <a:rPr lang="en-US" sz="1400" baseline="30000" dirty="0">
                <a:solidFill>
                  <a:srgbClr val="FFFF00"/>
                </a:solidFill>
              </a:rPr>
              <a:t>nd</a:t>
            </a:r>
            <a:r>
              <a:rPr lang="en-US" sz="1400" dirty="0">
                <a:solidFill>
                  <a:srgbClr val="FFFF00"/>
                </a:solidFill>
              </a:rPr>
              <a:t> Stage Motor has no mass from unburnt fuel</a:t>
            </a:r>
          </a:p>
        </p:txBody>
      </p:sp>
    </p:spTree>
    <p:extLst>
      <p:ext uri="{BB962C8B-B14F-4D97-AF65-F5344CB8AC3E}">
        <p14:creationId xmlns:p14="http://schemas.microsoft.com/office/powerpoint/2010/main" val="17889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3" grpId="0" animBg="1"/>
      <p:bldP spid="43" grpId="0" animBg="1"/>
      <p:bldP spid="5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98676-C85E-0371-FC9B-98E221635F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0" y="1288186"/>
            <a:ext cx="5726740" cy="54332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48DFCF-7043-308B-B5CC-9208BEBDE756}"/>
              </a:ext>
            </a:extLst>
          </p:cNvPr>
          <p:cNvGrpSpPr/>
          <p:nvPr/>
        </p:nvGrpSpPr>
        <p:grpSpPr>
          <a:xfrm>
            <a:off x="4183127" y="1261244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C1BC553-7CCD-4F78-3901-0BE2D91A4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076F99-9F01-CAA2-07B4-AC7921EE19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2B8900-DEC7-EC45-FD50-C16D0CC2F7E7}"/>
              </a:ext>
            </a:extLst>
          </p:cNvPr>
          <p:cNvGrpSpPr/>
          <p:nvPr/>
        </p:nvGrpSpPr>
        <p:grpSpPr>
          <a:xfrm>
            <a:off x="3848146" y="1472852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F63D01-A641-8AD1-0C3E-0B0BE9EDE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5848-287C-7B78-72B4-5C303053790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F742CB-36FC-7DAE-F5D7-0E70E9D27DCA}"/>
              </a:ext>
            </a:extLst>
          </p:cNvPr>
          <p:cNvGrpSpPr/>
          <p:nvPr/>
        </p:nvGrpSpPr>
        <p:grpSpPr>
          <a:xfrm>
            <a:off x="4228469" y="1692018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35F7B3-2394-8522-5B62-296407F487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7833B9-A8ED-B2D3-904F-B64E2843C9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E3C1B-ED3B-02E2-36CB-3686F4CA142B}"/>
              </a:ext>
            </a:extLst>
          </p:cNvPr>
          <p:cNvSpPr/>
          <p:nvPr/>
        </p:nvSpPr>
        <p:spPr>
          <a:xfrm>
            <a:off x="2637402" y="1352551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754194-D9F5-9351-8AFF-2CEDE8E59142}"/>
              </a:ext>
            </a:extLst>
          </p:cNvPr>
          <p:cNvSpPr/>
          <p:nvPr/>
        </p:nvSpPr>
        <p:spPr>
          <a:xfrm>
            <a:off x="3958192" y="1777162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61F730-826A-F8F8-39D8-42153FE97BF1}"/>
              </a:ext>
            </a:extLst>
          </p:cNvPr>
          <p:cNvGrpSpPr/>
          <p:nvPr/>
        </p:nvGrpSpPr>
        <p:grpSpPr>
          <a:xfrm>
            <a:off x="4405152" y="1906912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524AAB-E338-DC33-D566-68B8F2979B7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FF5B11B-49BA-AB2C-1F5B-3F315599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06F141-296A-3E3E-E3F5-387943CDB17B}"/>
              </a:ext>
            </a:extLst>
          </p:cNvPr>
          <p:cNvGrpSpPr/>
          <p:nvPr/>
        </p:nvGrpSpPr>
        <p:grpSpPr>
          <a:xfrm>
            <a:off x="5386668" y="2115730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3660-ECBF-F6B5-E3A0-4C5C8874D8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128F29D-34AA-0BE3-29B2-40329A9E5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0D8E0C-C403-D37C-D29F-75042371D1F4}"/>
                  </a:ext>
                </a:extLst>
              </p:cNvPr>
              <p:cNvSpPr txBox="1"/>
              <p:nvPr/>
            </p:nvSpPr>
            <p:spPr>
              <a:xfrm>
                <a:off x="6279345" y="2381962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0D8E0C-C403-D37C-D29F-75042371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345" y="2381962"/>
                <a:ext cx="832216" cy="276999"/>
              </a:xfrm>
              <a:prstGeom prst="rect">
                <a:avLst/>
              </a:prstGeom>
              <a:blipFill>
                <a:blip r:embed="rId4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33CF6ED3-1B4A-5B5F-6510-D55A38AB9444}"/>
              </a:ext>
            </a:extLst>
          </p:cNvPr>
          <p:cNvGrpSpPr/>
          <p:nvPr/>
        </p:nvGrpSpPr>
        <p:grpSpPr>
          <a:xfrm>
            <a:off x="5050094" y="2335796"/>
            <a:ext cx="1076632" cy="369332"/>
            <a:chOff x="2157212" y="5373058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BA41C2-F20A-D505-D819-E3610DE1718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132D595-CF51-258C-BB95-35973170D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C756EB-0859-FD18-3CF7-121BEDFE680B}"/>
              </a:ext>
            </a:extLst>
          </p:cNvPr>
          <p:cNvGrpSpPr/>
          <p:nvPr/>
        </p:nvGrpSpPr>
        <p:grpSpPr>
          <a:xfrm>
            <a:off x="2839672" y="252801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5123C2-745C-374C-5148-79D5BE50FE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7E2756F-9BD7-2163-C51B-C652E0411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5041E4-E21E-767B-EAAC-F9BFFEF5E9B2}"/>
                  </a:ext>
                </a:extLst>
              </p:cNvPr>
              <p:cNvSpPr txBox="1"/>
              <p:nvPr/>
            </p:nvSpPr>
            <p:spPr>
              <a:xfrm>
                <a:off x="3953661" y="2580579"/>
                <a:ext cx="688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5041E4-E21E-767B-EAAC-F9BFFEF5E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61" y="2580579"/>
                <a:ext cx="688457" cy="276999"/>
              </a:xfrm>
              <a:prstGeom prst="rect">
                <a:avLst/>
              </a:prstGeom>
              <a:blipFill>
                <a:blip r:embed="rId5"/>
                <a:stretch>
                  <a:fillRect l="-4425" r="-619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FEA9E83A-1880-3708-F561-D8ACF7C04E69}"/>
              </a:ext>
            </a:extLst>
          </p:cNvPr>
          <p:cNvGrpSpPr/>
          <p:nvPr/>
        </p:nvGrpSpPr>
        <p:grpSpPr>
          <a:xfrm>
            <a:off x="3499224" y="2755643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142C4E2-6671-6C7A-4F89-AB77D0EAB03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844F653-2AD9-0BA0-9D08-D383C5BB0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F5EF74-28A9-8589-DD7B-D4348C815B6C}"/>
              </a:ext>
            </a:extLst>
          </p:cNvPr>
          <p:cNvSpPr txBox="1"/>
          <p:nvPr/>
        </p:nvSpPr>
        <p:spPr>
          <a:xfrm>
            <a:off x="5594740" y="1438611"/>
            <a:ext cx="1334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v = velocity</a:t>
            </a:r>
          </a:p>
          <a:p>
            <a:r>
              <a:rPr lang="en-US" sz="1400" dirty="0">
                <a:solidFill>
                  <a:srgbClr val="FFFF00"/>
                </a:solidFill>
              </a:rPr>
              <a:t>h = height (alt)</a:t>
            </a:r>
          </a:p>
        </p:txBody>
      </p:sp>
    </p:spTree>
    <p:extLst>
      <p:ext uri="{BB962C8B-B14F-4D97-AF65-F5344CB8AC3E}">
        <p14:creationId xmlns:p14="http://schemas.microsoft.com/office/powerpoint/2010/main" val="43661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5" grpId="0"/>
      <p:bldP spid="62" grpId="0"/>
      <p:bldP spid="6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98676-C85E-0371-FC9B-98E221635F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0" y="1288186"/>
            <a:ext cx="5726740" cy="5433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935B1D-6D74-FFA2-D179-FBB8F0CF1812}"/>
              </a:ext>
            </a:extLst>
          </p:cNvPr>
          <p:cNvGrpSpPr/>
          <p:nvPr/>
        </p:nvGrpSpPr>
        <p:grpSpPr>
          <a:xfrm>
            <a:off x="4901046" y="391036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C01A75F-25C3-F074-91C3-97A85A049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AC94DB-8139-89C2-E246-182502AC07C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C8A88A-8FBC-937A-B667-CA105E91F095}"/>
              </a:ext>
            </a:extLst>
          </p:cNvPr>
          <p:cNvGrpSpPr/>
          <p:nvPr/>
        </p:nvGrpSpPr>
        <p:grpSpPr>
          <a:xfrm>
            <a:off x="5055904" y="470425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0ADA00-B26D-4941-C0CD-640CF8F33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CF1BD3-7FB9-ADD2-A066-ED22C1EBF91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33317-3BAB-0AF6-979E-7AA8F47CA8F4}"/>
              </a:ext>
            </a:extLst>
          </p:cNvPr>
          <p:cNvGrpSpPr/>
          <p:nvPr/>
        </p:nvGrpSpPr>
        <p:grpSpPr>
          <a:xfrm>
            <a:off x="7402575" y="531059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D88FB-BDCB-0A7A-66CD-146A808C07E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DEDE892-FB43-BE70-EAF4-1C9514EC0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533E4A-77CE-0607-EF1B-FB04A93CA76F}"/>
              </a:ext>
            </a:extLst>
          </p:cNvPr>
          <p:cNvGrpSpPr/>
          <p:nvPr/>
        </p:nvGrpSpPr>
        <p:grpSpPr>
          <a:xfrm>
            <a:off x="3298956" y="5623531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64A6DC-50F4-127B-5FA8-14B8E8623D3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9215E-7A90-030A-50A4-C205C4218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DBE1FC-3DEA-BA22-A4BC-DF9518C3F6AD}"/>
              </a:ext>
            </a:extLst>
          </p:cNvPr>
          <p:cNvGrpSpPr/>
          <p:nvPr/>
        </p:nvGrpSpPr>
        <p:grpSpPr>
          <a:xfrm>
            <a:off x="4984173" y="6259811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3A9D82-18D3-1DCD-98A4-E524931CFF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044099C-1AD7-4DCC-FD1F-6156D3FA9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960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90723-6672-4924-C5EF-DAE453A31B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38" y="1545876"/>
            <a:ext cx="6009524" cy="42952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32B247-72E6-DE6B-7714-5C9A4450905A}"/>
              </a:ext>
            </a:extLst>
          </p:cNvPr>
          <p:cNvGrpSpPr/>
          <p:nvPr/>
        </p:nvGrpSpPr>
        <p:grpSpPr>
          <a:xfrm>
            <a:off x="4054650" y="205308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98C1E6D-964C-C944-DF73-0BF9E2CB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21D56E-A6D6-217C-2E08-40A7B3BF8B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C0E2EA-6080-A77B-CB43-29C24D21BB47}"/>
              </a:ext>
            </a:extLst>
          </p:cNvPr>
          <p:cNvGrpSpPr/>
          <p:nvPr/>
        </p:nvGrpSpPr>
        <p:grpSpPr>
          <a:xfrm>
            <a:off x="7467426" y="2512721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1AEA8E-6A4F-E449-D96C-BCAF1B50D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45ADD8-695A-2365-8573-887AA2E50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828367-5F45-D5A2-8C3B-61D21DB4FF80}"/>
              </a:ext>
            </a:extLst>
          </p:cNvPr>
          <p:cNvGrpSpPr/>
          <p:nvPr/>
        </p:nvGrpSpPr>
        <p:grpSpPr>
          <a:xfrm>
            <a:off x="4054650" y="366254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C20783-EBD3-80A3-4AA4-0490E03935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B9D7AC4-0567-6E27-D00D-E8F8A31E2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318304-DE46-FEB1-A584-9AB41793270A}"/>
              </a:ext>
            </a:extLst>
          </p:cNvPr>
          <p:cNvGrpSpPr/>
          <p:nvPr/>
        </p:nvGrpSpPr>
        <p:grpSpPr>
          <a:xfrm>
            <a:off x="7467426" y="4119753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44A968-F91C-1EC6-F020-D98DC51C53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229493-5FA3-9877-26F7-7F69C6195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DE2D82-1E5D-6A78-684F-F72BFC43EE84}"/>
              </a:ext>
            </a:extLst>
          </p:cNvPr>
          <p:cNvGrpSpPr/>
          <p:nvPr/>
        </p:nvGrpSpPr>
        <p:grpSpPr>
          <a:xfrm>
            <a:off x="3427423" y="5259452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ED1F86-5EB4-68ED-D823-984968A2839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C70D1E-18D0-02E4-C965-21AF106DD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37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E3096-2CA0-21B4-5A9D-26D15527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15" y="1628497"/>
            <a:ext cx="8410969" cy="39116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A36801-05C3-FF42-266D-65CBD1CC799D}"/>
              </a:ext>
            </a:extLst>
          </p:cNvPr>
          <p:cNvCxnSpPr/>
          <p:nvPr/>
        </p:nvCxnSpPr>
        <p:spPr>
          <a:xfrm>
            <a:off x="2388020" y="4126136"/>
            <a:ext cx="0" cy="93707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E83A86-5B52-578E-24BD-E8339266C453}"/>
              </a:ext>
            </a:extLst>
          </p:cNvPr>
          <p:cNvCxnSpPr>
            <a:cxnSpLocks/>
          </p:cNvCxnSpPr>
          <p:nvPr/>
        </p:nvCxnSpPr>
        <p:spPr>
          <a:xfrm>
            <a:off x="3679150" y="2594882"/>
            <a:ext cx="0" cy="246832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4D07EE-FEFB-3A8A-0596-A25042B6E23F}"/>
              </a:ext>
            </a:extLst>
          </p:cNvPr>
          <p:cNvCxnSpPr>
            <a:cxnSpLocks/>
          </p:cNvCxnSpPr>
          <p:nvPr/>
        </p:nvCxnSpPr>
        <p:spPr>
          <a:xfrm flipV="1">
            <a:off x="1130300" y="4073236"/>
            <a:ext cx="1257720" cy="7876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A385FF-3209-5CAB-F65B-DC89967E4BC9}"/>
              </a:ext>
            </a:extLst>
          </p:cNvPr>
          <p:cNvCxnSpPr>
            <a:cxnSpLocks/>
          </p:cNvCxnSpPr>
          <p:nvPr/>
        </p:nvCxnSpPr>
        <p:spPr>
          <a:xfrm flipV="1">
            <a:off x="2388020" y="2561350"/>
            <a:ext cx="1291129" cy="15118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545FE6-940E-9D76-366A-EDC4AC5A0CFA}"/>
              </a:ext>
            </a:extLst>
          </p:cNvPr>
          <p:cNvSpPr txBox="1"/>
          <p:nvPr/>
        </p:nvSpPr>
        <p:spPr>
          <a:xfrm rot="19736683">
            <a:off x="1123716" y="4180969"/>
            <a:ext cx="11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Non-linear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5072E-D6D5-73A6-D8D6-7276BAD3DAFE}"/>
              </a:ext>
            </a:extLst>
          </p:cNvPr>
          <p:cNvSpPr txBox="1"/>
          <p:nvPr/>
        </p:nvSpPr>
        <p:spPr>
          <a:xfrm rot="18586509">
            <a:off x="2374072" y="3040904"/>
            <a:ext cx="11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Non-linear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3C198C-B12B-47E8-9926-F1942E832CA3}"/>
              </a:ext>
            </a:extLst>
          </p:cNvPr>
          <p:cNvCxnSpPr>
            <a:cxnSpLocks/>
          </p:cNvCxnSpPr>
          <p:nvPr/>
        </p:nvCxnSpPr>
        <p:spPr>
          <a:xfrm>
            <a:off x="3679150" y="2561350"/>
            <a:ext cx="638056" cy="110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4653CA-8672-7854-C62F-6BCF8E610282}"/>
              </a:ext>
            </a:extLst>
          </p:cNvPr>
          <p:cNvSpPr txBox="1"/>
          <p:nvPr/>
        </p:nvSpPr>
        <p:spPr>
          <a:xfrm rot="561500">
            <a:off x="3705058" y="2647299"/>
            <a:ext cx="754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Linear?</a:t>
            </a:r>
          </a:p>
        </p:txBody>
      </p:sp>
    </p:spTree>
    <p:extLst>
      <p:ext uri="{BB962C8B-B14F-4D97-AF65-F5344CB8AC3E}">
        <p14:creationId xmlns:p14="http://schemas.microsoft.com/office/powerpoint/2010/main" val="124620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Part </a:t>
            </a:r>
            <a:r>
              <a:rPr lang="en-US" sz="3200" b="1" dirty="0">
                <a:latin typeface="+mn-lt"/>
              </a:rPr>
              <a:t>2 of 2</a:t>
            </a:r>
            <a:r>
              <a:rPr lang="en-US" sz="3200" dirty="0">
                <a:latin typeface="+mn-lt"/>
              </a:rPr>
              <a:t> –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predator-prey</a:t>
            </a:r>
            <a:r>
              <a:rPr lang="en-US" sz="2400" dirty="0"/>
              <a:t> dynamics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Visualize the </a:t>
            </a:r>
            <a:r>
              <a:rPr lang="en-US" sz="2400" b="1" dirty="0"/>
              <a:t>S-I-R</a:t>
            </a:r>
            <a:r>
              <a:rPr lang="en-US" sz="2400" dirty="0"/>
              <a:t> compartment model used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model the spread over time of infectious disease across a population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b="1" dirty="0">
                <a:solidFill>
                  <a:srgbClr val="0070C0"/>
                </a:solidFill>
              </a:rPr>
              <a:t>electrostatic field</a:t>
            </a:r>
            <a:r>
              <a:rPr lang="en-US" sz="2400" dirty="0"/>
              <a:t> around the </a:t>
            </a:r>
            <a:r>
              <a:rPr lang="en-US" sz="2400" b="1" dirty="0"/>
              <a:t>charged parallel plates</a:t>
            </a:r>
            <a:r>
              <a:rPr lang="en-US" sz="2400" dirty="0"/>
              <a:t> inside a capacitor where the surrounding </a:t>
            </a:r>
            <a:r>
              <a:rPr lang="en-US" sz="2400" i="1" dirty="0"/>
              <a:t>walls</a:t>
            </a:r>
            <a:r>
              <a:rPr lang="en-US" sz="2400" dirty="0"/>
              <a:t> are </a:t>
            </a:r>
            <a:r>
              <a:rPr lang="en-US" sz="2400" u="sng" dirty="0"/>
              <a:t>conductors</a:t>
            </a:r>
            <a:r>
              <a:rPr lang="en-US" sz="2400" dirty="0"/>
              <a:t> (fixed potential) or </a:t>
            </a:r>
            <a:r>
              <a:rPr lang="en-US" sz="2400" u="sng" dirty="0"/>
              <a:t>insulators</a:t>
            </a:r>
            <a:r>
              <a:rPr lang="en-US" sz="2400" dirty="0"/>
              <a:t> (fixed charge)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Numerically estimate solutions to the </a:t>
            </a:r>
            <a:r>
              <a:rPr lang="en-US" sz="2000" b="1" dirty="0">
                <a:solidFill>
                  <a:srgbClr val="7030A0"/>
                </a:solidFill>
              </a:rPr>
              <a:t>Laplace</a:t>
            </a:r>
            <a:r>
              <a:rPr lang="en-US" sz="2000" dirty="0"/>
              <a:t> 2</a:t>
            </a:r>
            <a:r>
              <a:rPr lang="en-US" sz="2000" baseline="30000" dirty="0"/>
              <a:t>nd</a:t>
            </a:r>
            <a:r>
              <a:rPr lang="en-US" sz="2000" dirty="0"/>
              <a:t> order partial differential equation using both </a:t>
            </a:r>
            <a:r>
              <a:rPr lang="en-US" sz="2000" b="1" dirty="0">
                <a:solidFill>
                  <a:srgbClr val="00B050"/>
                </a:solidFill>
              </a:rPr>
              <a:t>Neumann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Dirichlet</a:t>
            </a:r>
            <a:r>
              <a:rPr lang="en-US" sz="2000" dirty="0"/>
              <a:t> </a:t>
            </a:r>
            <a:r>
              <a:rPr lang="en-US" sz="2000" u="sng" dirty="0"/>
              <a:t>boundary</a:t>
            </a:r>
            <a:r>
              <a:rPr lang="en-US" sz="2000" dirty="0"/>
              <a:t> conditions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a </a:t>
            </a:r>
            <a:r>
              <a:rPr lang="en-US" sz="2000" b="1" dirty="0"/>
              <a:t>convolution</a:t>
            </a:r>
            <a:r>
              <a:rPr lang="en-US" sz="2000" dirty="0"/>
              <a:t> </a:t>
            </a:r>
            <a:r>
              <a:rPr lang="en-US" sz="2000" b="1" dirty="0"/>
              <a:t>kernel</a:t>
            </a:r>
            <a:r>
              <a:rPr lang="en-US" sz="2000" dirty="0"/>
              <a:t> (a stencil) to perform </a:t>
            </a:r>
            <a:r>
              <a:rPr lang="en-US" sz="2000" b="1" dirty="0">
                <a:solidFill>
                  <a:srgbClr val="7030A0"/>
                </a:solidFill>
              </a:rPr>
              <a:t>Jacobi</a:t>
            </a:r>
            <a:r>
              <a:rPr lang="en-US" sz="2000" dirty="0"/>
              <a:t> relaxation over a </a:t>
            </a:r>
            <a:r>
              <a:rPr lang="en-US" sz="2000" b="1" dirty="0">
                <a:solidFill>
                  <a:srgbClr val="FF0000"/>
                </a:solidFill>
              </a:rPr>
              <a:t>discretized grid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9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6FF9AC-57B1-41B1-3714-388C892A30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619" y="1690690"/>
            <a:ext cx="6704762" cy="2579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D4C4C1-0AFD-F728-2F83-DD6FDC06CF7A}"/>
              </a:ext>
            </a:extLst>
          </p:cNvPr>
          <p:cNvGrpSpPr/>
          <p:nvPr/>
        </p:nvGrpSpPr>
        <p:grpSpPr>
          <a:xfrm>
            <a:off x="3044997" y="189146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4AA245-F40E-29DE-D2A7-8D0E6D34E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28648D-4AD6-4257-8F2C-542933E2DC1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27C3A3-B5B0-1C50-078A-0410159C50DF}"/>
              </a:ext>
            </a:extLst>
          </p:cNvPr>
          <p:cNvGrpSpPr/>
          <p:nvPr/>
        </p:nvGrpSpPr>
        <p:grpSpPr>
          <a:xfrm>
            <a:off x="3495368" y="287573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7456E77-E874-04D1-F12A-686CF44474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1C01CB-62E6-93E5-FC8B-74AACC9E296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1924CD-5A93-6447-D138-093C56D0F8F7}"/>
              </a:ext>
            </a:extLst>
          </p:cNvPr>
          <p:cNvGrpSpPr/>
          <p:nvPr/>
        </p:nvGrpSpPr>
        <p:grpSpPr>
          <a:xfrm>
            <a:off x="6802775" y="350102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FC8B37-DD4C-FBF0-9E1D-DB9C006A422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88BB92-B5FA-D0F7-C7CF-13C30CDB7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2D2C42-2B5F-6280-8584-BC2F855CEDE0}"/>
              </a:ext>
            </a:extLst>
          </p:cNvPr>
          <p:cNvGrpSpPr/>
          <p:nvPr/>
        </p:nvGrpSpPr>
        <p:grpSpPr>
          <a:xfrm>
            <a:off x="3817497" y="3726985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C9AAEC-CA63-F472-9DFC-DF3E525CA97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2580299-20B1-D4D2-E3C1-68479710C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F33FF7-07AE-F0C9-30CA-B272A1044414}"/>
              </a:ext>
            </a:extLst>
          </p:cNvPr>
          <p:cNvSpPr/>
          <p:nvPr/>
        </p:nvSpPr>
        <p:spPr>
          <a:xfrm>
            <a:off x="1964826" y="3569494"/>
            <a:ext cx="937072" cy="2262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DC3904-ADD1-895C-62C5-CC71FD159F70}"/>
              </a:ext>
            </a:extLst>
          </p:cNvPr>
          <p:cNvSpPr/>
          <p:nvPr/>
        </p:nvSpPr>
        <p:spPr>
          <a:xfrm>
            <a:off x="2923048" y="3569494"/>
            <a:ext cx="937072" cy="2262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563748-F4B9-F22D-2057-51AED7C285F1}"/>
              </a:ext>
            </a:extLst>
          </p:cNvPr>
          <p:cNvSpPr/>
          <p:nvPr/>
        </p:nvSpPr>
        <p:spPr>
          <a:xfrm>
            <a:off x="4862353" y="3569494"/>
            <a:ext cx="543085" cy="22622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606B6-1BD3-30F8-0312-8F236B58A278}"/>
              </a:ext>
            </a:extLst>
          </p:cNvPr>
          <p:cNvSpPr txBox="1"/>
          <p:nvPr/>
        </p:nvSpPr>
        <p:spPr>
          <a:xfrm>
            <a:off x="5405438" y="3844197"/>
            <a:ext cx="2369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Trampoline = 5m x 1m</a:t>
            </a:r>
          </a:p>
        </p:txBody>
      </p:sp>
    </p:spTree>
    <p:extLst>
      <p:ext uri="{BB962C8B-B14F-4D97-AF65-F5344CB8AC3E}">
        <p14:creationId xmlns:p14="http://schemas.microsoft.com/office/powerpoint/2010/main" val="172171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223778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>
                <a:solidFill>
                  <a:srgbClr val="FF0000"/>
                </a:solidFill>
              </a:rPr>
              <a:t>Lotka-Volterra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u="sng" dirty="0"/>
              <a:t>coupled</a:t>
            </a:r>
            <a:r>
              <a:rPr lang="en-US" dirty="0"/>
              <a:t>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non-linear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differential equations can be numerically estimated using the </a:t>
            </a:r>
            <a:r>
              <a:rPr lang="en-US" b="1" dirty="0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4EA8F-E316-FB16-BC42-FC7762388152}"/>
              </a:ext>
            </a:extLst>
          </p:cNvPr>
          <p:cNvSpPr txBox="1"/>
          <p:nvPr/>
        </p:nvSpPr>
        <p:spPr>
          <a:xfrm>
            <a:off x="961092" y="1607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98FB1-D1A5-5251-52B1-B68E186BE825}"/>
              </a:ext>
            </a:extLst>
          </p:cNvPr>
          <p:cNvGrpSpPr/>
          <p:nvPr/>
        </p:nvGrpSpPr>
        <p:grpSpPr>
          <a:xfrm>
            <a:off x="557882" y="2308485"/>
            <a:ext cx="1459162" cy="1827685"/>
            <a:chOff x="548330" y="2308485"/>
            <a:chExt cx="1459162" cy="1827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F61BAF-77D6-4655-9004-1C4D326A9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332" t="4438" r="16691" b="18238"/>
            <a:stretch/>
          </p:blipFill>
          <p:spPr>
            <a:xfrm>
              <a:off x="719528" y="2308485"/>
              <a:ext cx="1116767" cy="1476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127D5-D5EF-0508-2B6D-09744CD0A17E}"/>
                </a:ext>
              </a:extLst>
            </p:cNvPr>
            <p:cNvSpPr txBox="1"/>
            <p:nvPr/>
          </p:nvSpPr>
          <p:spPr>
            <a:xfrm>
              <a:off x="548330" y="3797616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Alfred Lotka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960FB-D68F-9281-B177-1FA874E1AC64}"/>
              </a:ext>
            </a:extLst>
          </p:cNvPr>
          <p:cNvGrpSpPr/>
          <p:nvPr/>
        </p:nvGrpSpPr>
        <p:grpSpPr>
          <a:xfrm>
            <a:off x="557882" y="4553485"/>
            <a:ext cx="1459162" cy="1802866"/>
            <a:chOff x="567434" y="4553485"/>
            <a:chExt cx="1459162" cy="1802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A93DB-4B36-42D9-B1CE-23C6C9AB3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6" t="3292" r="10398" b="13590"/>
            <a:stretch/>
          </p:blipFill>
          <p:spPr>
            <a:xfrm>
              <a:off x="729756" y="4553485"/>
              <a:ext cx="1134518" cy="147624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1D970-F78C-CB70-B463-B3A0F63146DC}"/>
                </a:ext>
              </a:extLst>
            </p:cNvPr>
            <p:cNvSpPr txBox="1"/>
            <p:nvPr/>
          </p:nvSpPr>
          <p:spPr>
            <a:xfrm>
              <a:off x="567434" y="6017797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Vito Volterra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ADD946-FC0F-E39F-01CE-A3B7C6AD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51" y="1693014"/>
            <a:ext cx="5647619" cy="32666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CD295E4-FC29-454B-A868-59440C48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4528949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/>
              <p:nvPr/>
            </p:nvSpPr>
            <p:spPr>
              <a:xfrm>
                <a:off x="6142742" y="2828835"/>
                <a:ext cx="259380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42" y="2828835"/>
                <a:ext cx="259380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/>
              <p:nvPr/>
            </p:nvSpPr>
            <p:spPr>
              <a:xfrm>
                <a:off x="5970970" y="1823081"/>
                <a:ext cx="2937348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970" y="1823081"/>
                <a:ext cx="2937348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4CEC9EF-F68D-3604-F437-908AF65A3318}"/>
              </a:ext>
            </a:extLst>
          </p:cNvPr>
          <p:cNvSpPr/>
          <p:nvPr/>
        </p:nvSpPr>
        <p:spPr>
          <a:xfrm>
            <a:off x="3176588" y="3790950"/>
            <a:ext cx="2430724" cy="21669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25B375-D974-A834-E2F0-599C2E600729}"/>
              </a:ext>
            </a:extLst>
          </p:cNvPr>
          <p:cNvSpPr/>
          <p:nvPr/>
        </p:nvSpPr>
        <p:spPr>
          <a:xfrm>
            <a:off x="6484296" y="4579231"/>
            <a:ext cx="2031054" cy="608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C348D-C58D-78E3-FE96-CE03DB1FB71C}"/>
              </a:ext>
            </a:extLst>
          </p:cNvPr>
          <p:cNvSpPr/>
          <p:nvPr/>
        </p:nvSpPr>
        <p:spPr>
          <a:xfrm>
            <a:off x="6484295" y="5206615"/>
            <a:ext cx="2031054" cy="608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C5BB61-4F2B-F5B0-B2F2-64DB2294E160}"/>
              </a:ext>
            </a:extLst>
          </p:cNvPr>
          <p:cNvSpPr/>
          <p:nvPr/>
        </p:nvSpPr>
        <p:spPr>
          <a:xfrm>
            <a:off x="729989" y="4017169"/>
            <a:ext cx="2430724" cy="21669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48271-8839-8110-D68E-02C245A9F43E}"/>
              </a:ext>
            </a:extLst>
          </p:cNvPr>
          <p:cNvSpPr/>
          <p:nvPr/>
        </p:nvSpPr>
        <p:spPr>
          <a:xfrm>
            <a:off x="1398065" y="4703763"/>
            <a:ext cx="1370535" cy="21669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A8D829-39CB-B084-1C9F-AD39B1A2A499}"/>
              </a:ext>
            </a:extLst>
          </p:cNvPr>
          <p:cNvGrpSpPr/>
          <p:nvPr/>
        </p:nvGrpSpPr>
        <p:grpSpPr>
          <a:xfrm>
            <a:off x="3268722" y="393329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4A7DFDC-D986-345A-AB3C-550A1FE82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A5C5B3-F973-FB9E-1520-F9877EEC9C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46EBA4-38E2-C771-616A-0239F3948B5D}"/>
              </a:ext>
            </a:extLst>
          </p:cNvPr>
          <p:cNvGrpSpPr/>
          <p:nvPr/>
        </p:nvGrpSpPr>
        <p:grpSpPr>
          <a:xfrm>
            <a:off x="4808967" y="4161931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4B241E3-3BBE-E5A3-FCC2-79C48DA9B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EB9F7-72DB-AB5C-9C95-B7B1C4CD9CC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645DBD-FD68-67D3-7E5B-1EE3B5C6805D}"/>
              </a:ext>
            </a:extLst>
          </p:cNvPr>
          <p:cNvGrpSpPr/>
          <p:nvPr/>
        </p:nvGrpSpPr>
        <p:grpSpPr>
          <a:xfrm>
            <a:off x="4875876" y="4390087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0BC3E1-5C9D-1E61-4ADB-E533D3D14C3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EC5BE8-7E63-7ADD-9262-086CE384A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043CC5-6CDB-F5F7-D3EA-80D8D282B98F}"/>
              </a:ext>
            </a:extLst>
          </p:cNvPr>
          <p:cNvGrpSpPr/>
          <p:nvPr/>
        </p:nvGrpSpPr>
        <p:grpSpPr>
          <a:xfrm>
            <a:off x="2840990" y="4642558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6EDB3A-595F-9694-745F-0967A0018B3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94C9385-A982-A8A1-BD00-E71E07C0E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9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6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/>
              <p:nvPr/>
            </p:nvSpPr>
            <p:spPr>
              <a:xfrm>
                <a:off x="5970969" y="1533713"/>
                <a:ext cx="2937348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969" y="1533713"/>
                <a:ext cx="2937348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/>
              <p:nvPr/>
            </p:nvSpPr>
            <p:spPr>
              <a:xfrm>
                <a:off x="6484296" y="4889887"/>
                <a:ext cx="2078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296" y="4889887"/>
                <a:ext cx="2078902" cy="276999"/>
              </a:xfrm>
              <a:prstGeom prst="rect">
                <a:avLst/>
              </a:prstGeom>
              <a:blipFill>
                <a:blip r:embed="rId4"/>
                <a:stretch>
                  <a:fillRect l="-1173" r="-263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0F66816-A42F-4E77-5C3C-0A19AEC41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46" y="1702848"/>
            <a:ext cx="5466667" cy="491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08AD87-1839-3001-433B-32036AC422E6}"/>
                  </a:ext>
                </a:extLst>
              </p:cNvPr>
              <p:cNvSpPr txBox="1"/>
              <p:nvPr/>
            </p:nvSpPr>
            <p:spPr>
              <a:xfrm>
                <a:off x="6142742" y="2828835"/>
                <a:ext cx="259380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08AD87-1839-3001-433B-32036AC42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42" y="2828835"/>
                <a:ext cx="2593803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A852A20-9C97-617A-9789-4D34461B0CB4}"/>
              </a:ext>
            </a:extLst>
          </p:cNvPr>
          <p:cNvGrpSpPr/>
          <p:nvPr/>
        </p:nvGrpSpPr>
        <p:grpSpPr>
          <a:xfrm>
            <a:off x="2399667" y="2117939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9FE3F-7D87-EE68-97F9-2BA39B616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5B5F7F-FD17-981C-734F-587693DAE1F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3FA8F9-D15F-01E2-9159-AB216B6D0A79}"/>
              </a:ext>
            </a:extLst>
          </p:cNvPr>
          <p:cNvGrpSpPr/>
          <p:nvPr/>
        </p:nvGrpSpPr>
        <p:grpSpPr>
          <a:xfrm>
            <a:off x="3974360" y="3059667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FFD1729-6E94-5F94-7218-F40BD3249B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9830F5-64E6-E359-BEB7-7B12CD4B9A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420AC5-723C-7298-9152-4AE9752C550E}"/>
              </a:ext>
            </a:extLst>
          </p:cNvPr>
          <p:cNvGrpSpPr/>
          <p:nvPr/>
        </p:nvGrpSpPr>
        <p:grpSpPr>
          <a:xfrm>
            <a:off x="3278660" y="4178506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E3F970-A4D2-878F-4BA2-73E9070906D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D6EE2C-3076-4BDD-E9B9-54701CA9D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B22D1F3-36A1-6C02-529F-8C03312F380B}"/>
              </a:ext>
            </a:extLst>
          </p:cNvPr>
          <p:cNvSpPr/>
          <p:nvPr/>
        </p:nvSpPr>
        <p:spPr>
          <a:xfrm>
            <a:off x="6484295" y="4838700"/>
            <a:ext cx="2110429" cy="4159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6DDC68-BC81-C8C1-4AA7-838ED6595214}"/>
              </a:ext>
            </a:extLst>
          </p:cNvPr>
          <p:cNvGrpSpPr/>
          <p:nvPr/>
        </p:nvGrpSpPr>
        <p:grpSpPr>
          <a:xfrm>
            <a:off x="1867497" y="4654034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96BBE5-4DF7-0262-3DA9-8EE00340AD7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51B3A1-5FCB-6CF7-62C7-11BC32187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80A9B17-0D50-A108-18E0-7449E6938AD1}"/>
              </a:ext>
            </a:extLst>
          </p:cNvPr>
          <p:cNvGrpSpPr/>
          <p:nvPr/>
        </p:nvGrpSpPr>
        <p:grpSpPr>
          <a:xfrm>
            <a:off x="1787549" y="6017247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66809D-9A0C-5BD2-CC51-FA7E81F6FDE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6D34D7-F29C-787C-9E6B-D0C484B91E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EFA868-ED70-29F2-2479-E2B29859C63E}"/>
              </a:ext>
            </a:extLst>
          </p:cNvPr>
          <p:cNvGrpSpPr/>
          <p:nvPr/>
        </p:nvGrpSpPr>
        <p:grpSpPr>
          <a:xfrm>
            <a:off x="4710943" y="6251166"/>
            <a:ext cx="1076632" cy="369332"/>
            <a:chOff x="2157212" y="5373058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39AB6C-C7B8-6C15-BF87-66BE636BA89A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FE16BEB-9BBF-7CF2-F641-C956D9A21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CDB89B5-EFF5-E950-AFB4-F9AA4C3D690E}"/>
              </a:ext>
            </a:extLst>
          </p:cNvPr>
          <p:cNvSpPr/>
          <p:nvPr/>
        </p:nvSpPr>
        <p:spPr>
          <a:xfrm>
            <a:off x="2994024" y="4927221"/>
            <a:ext cx="95529" cy="2652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B40F11A-10CA-308D-6797-7F929ABE928D}"/>
              </a:ext>
            </a:extLst>
          </p:cNvPr>
          <p:cNvSpPr/>
          <p:nvPr/>
        </p:nvSpPr>
        <p:spPr>
          <a:xfrm>
            <a:off x="3838574" y="4927221"/>
            <a:ext cx="95529" cy="2652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4F50E4-0905-E06C-ACDE-62644D543C12}"/>
              </a:ext>
            </a:extLst>
          </p:cNvPr>
          <p:cNvSpPr/>
          <p:nvPr/>
        </p:nvSpPr>
        <p:spPr>
          <a:xfrm>
            <a:off x="4130674" y="4927221"/>
            <a:ext cx="95529" cy="2652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DEE9C6-1271-8E7B-B323-7A0865F89015}"/>
              </a:ext>
            </a:extLst>
          </p:cNvPr>
          <p:cNvSpPr/>
          <p:nvPr/>
        </p:nvSpPr>
        <p:spPr>
          <a:xfrm>
            <a:off x="5540374" y="4927221"/>
            <a:ext cx="95529" cy="26526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158031-E21C-3E2B-F297-9C04C4BD66AD}"/>
              </a:ext>
            </a:extLst>
          </p:cNvPr>
          <p:cNvSpPr txBox="1"/>
          <p:nvPr/>
        </p:nvSpPr>
        <p:spPr>
          <a:xfrm>
            <a:off x="2909420" y="4573329"/>
            <a:ext cx="307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Once created, tuples are immutable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36DED6-AE39-3611-9B16-D6748A577023}"/>
              </a:ext>
            </a:extLst>
          </p:cNvPr>
          <p:cNvSpPr txBox="1"/>
          <p:nvPr/>
        </p:nvSpPr>
        <p:spPr>
          <a:xfrm>
            <a:off x="2905194" y="5405007"/>
            <a:ext cx="307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This array will hold the solution values</a:t>
            </a:r>
          </a:p>
        </p:txBody>
      </p:sp>
    </p:spTree>
    <p:extLst>
      <p:ext uri="{BB962C8B-B14F-4D97-AF65-F5344CB8AC3E}">
        <p14:creationId xmlns:p14="http://schemas.microsoft.com/office/powerpoint/2010/main" val="291417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79C86-35FC-B906-5ADA-E7EFA67E4D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19" y="1767095"/>
            <a:ext cx="5904762" cy="33238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F95F2CB-4090-4430-5D95-F77F953CB022}"/>
              </a:ext>
            </a:extLst>
          </p:cNvPr>
          <p:cNvGrpSpPr/>
          <p:nvPr/>
        </p:nvGrpSpPr>
        <p:grpSpPr>
          <a:xfrm>
            <a:off x="7484827" y="2219339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CA7BD6E-35C1-F284-0928-E8DCEDF64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3851FE-217C-ADA1-BF59-2D3712C7581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B2BACD-8EA9-C568-3571-632E2F1A2014}"/>
              </a:ext>
            </a:extLst>
          </p:cNvPr>
          <p:cNvGrpSpPr/>
          <p:nvPr/>
        </p:nvGrpSpPr>
        <p:grpSpPr>
          <a:xfrm>
            <a:off x="7201680" y="244269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151E3BD-B367-AC42-A792-13D4C92E5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247D48-B694-AE8C-885F-F926D9F8C9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B41D5-C8D4-CF63-6E0B-AD83D2E3A572}"/>
              </a:ext>
            </a:extLst>
          </p:cNvPr>
          <p:cNvGrpSpPr/>
          <p:nvPr/>
        </p:nvGrpSpPr>
        <p:grpSpPr>
          <a:xfrm>
            <a:off x="6238637" y="359959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29049-2B9F-8099-7C77-952FB00E9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CEB70E-4F1A-616E-2615-81A158553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606E2D-9C33-A70D-6F8B-D0A68A70F300}"/>
              </a:ext>
            </a:extLst>
          </p:cNvPr>
          <p:cNvGrpSpPr/>
          <p:nvPr/>
        </p:nvGrpSpPr>
        <p:grpSpPr>
          <a:xfrm>
            <a:off x="6238637" y="4061381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C77FC-E8C0-7A59-61F9-8AEFC1373EC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04D656-5B9F-F624-2DBE-57F4F2B138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963961-686F-BD6B-D3A2-8817DA8315FB}"/>
              </a:ext>
            </a:extLst>
          </p:cNvPr>
          <p:cNvGrpSpPr/>
          <p:nvPr/>
        </p:nvGrpSpPr>
        <p:grpSpPr>
          <a:xfrm>
            <a:off x="6238637" y="3830486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03E4F4-AC20-8556-B391-74FFA9C78A4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06CC7F8-B011-8C97-E435-83A96811F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B4C26B-77F8-53D0-1D12-1FB39573A587}"/>
              </a:ext>
            </a:extLst>
          </p:cNvPr>
          <p:cNvGrpSpPr/>
          <p:nvPr/>
        </p:nvGrpSpPr>
        <p:grpSpPr>
          <a:xfrm>
            <a:off x="6238637" y="4292277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B56247-CA87-CDCA-20A1-FBA7B568FB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98E82E-C1F1-3508-1CB0-8D35EAB43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F3A0CC4-E0DE-1591-02F9-C3BC367AE70B}"/>
              </a:ext>
            </a:extLst>
          </p:cNvPr>
          <p:cNvSpPr/>
          <p:nvPr/>
        </p:nvSpPr>
        <p:spPr>
          <a:xfrm>
            <a:off x="2901898" y="3680271"/>
            <a:ext cx="513877" cy="2059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F7EC3E-3AC1-96F2-0F06-7405A880A4A6}"/>
              </a:ext>
            </a:extLst>
          </p:cNvPr>
          <p:cNvSpPr/>
          <p:nvPr/>
        </p:nvSpPr>
        <p:spPr>
          <a:xfrm>
            <a:off x="2901898" y="3900885"/>
            <a:ext cx="513877" cy="2059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E3A6A0-4908-3453-88E8-FC9BFD6F6479}"/>
              </a:ext>
            </a:extLst>
          </p:cNvPr>
          <p:cNvSpPr/>
          <p:nvPr/>
        </p:nvSpPr>
        <p:spPr>
          <a:xfrm>
            <a:off x="1954149" y="3677343"/>
            <a:ext cx="513877" cy="2059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EBB4A5-BAE8-F104-E19E-B7F12F42F930}"/>
              </a:ext>
            </a:extLst>
          </p:cNvPr>
          <p:cNvSpPr/>
          <p:nvPr/>
        </p:nvSpPr>
        <p:spPr>
          <a:xfrm>
            <a:off x="1954148" y="4128409"/>
            <a:ext cx="513877" cy="2059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3578EB-B64B-61BC-DC09-46A435D2B5B3}"/>
              </a:ext>
            </a:extLst>
          </p:cNvPr>
          <p:cNvSpPr/>
          <p:nvPr/>
        </p:nvSpPr>
        <p:spPr>
          <a:xfrm>
            <a:off x="2537084" y="2301040"/>
            <a:ext cx="693174" cy="2059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AC9473-1A01-858B-63C9-3765EFB31C48}"/>
              </a:ext>
            </a:extLst>
          </p:cNvPr>
          <p:cNvSpPr/>
          <p:nvPr/>
        </p:nvSpPr>
        <p:spPr>
          <a:xfrm>
            <a:off x="2537084" y="2534854"/>
            <a:ext cx="693174" cy="20592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4" grpId="0" animBg="1"/>
      <p:bldP spid="5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36C9D-B974-52E5-E166-528067C5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predator_prey.py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D480DF2-A3C4-4F82-AC93-CC253491420D}"/>
              </a:ext>
            </a:extLst>
          </p:cNvPr>
          <p:cNvSpPr/>
          <p:nvPr/>
        </p:nvSpPr>
        <p:spPr>
          <a:xfrm>
            <a:off x="6669546" y="4496417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AE5B10-BD73-73B9-AC52-7E840576E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51" y="572428"/>
            <a:ext cx="1594094" cy="1011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9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85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pioneering work of Hudson and Ross, the </a:t>
            </a:r>
            <a:r>
              <a:rPr lang="en-US" b="1" dirty="0">
                <a:solidFill>
                  <a:srgbClr val="0070C0"/>
                </a:solidFill>
              </a:rPr>
              <a:t>Kermack-McKendrick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Epidemiological Modeling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2546121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2546121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2" y="5226742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2723092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2723092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3811103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3811103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0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20" grpId="0"/>
      <p:bldP spid="23" grpId="0"/>
      <p:bldP spid="2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86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Epidemiological Modeling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infected, the </a:t>
            </a:r>
            <a:r>
              <a:rPr lang="en-US" b="1" dirty="0">
                <a:solidFill>
                  <a:srgbClr val="7030A0"/>
                </a:solidFill>
              </a:rPr>
              <a:t>susceptible</a:t>
            </a:r>
            <a:r>
              <a:rPr lang="en-US" dirty="0"/>
              <a:t> population </a:t>
            </a:r>
            <a:r>
              <a:rPr lang="en-US" b="1" dirty="0"/>
              <a:t>decreases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more people are infected, the faster the disease is spread to the </a:t>
            </a:r>
            <a:r>
              <a:rPr lang="en-US" b="1" dirty="0">
                <a:solidFill>
                  <a:srgbClr val="7030A0"/>
                </a:solidFill>
              </a:rPr>
              <a:t>susceptible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/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Having more susceptible people makes it easier for the </a:t>
                </a:r>
                <a:r>
                  <a:rPr lang="en-US" b="1" dirty="0">
                    <a:solidFill>
                      <a:srgbClr val="7030A0"/>
                    </a:solidFill>
                  </a:rPr>
                  <a:t>infection</a:t>
                </a:r>
                <a:r>
                  <a:rPr lang="en-US" dirty="0"/>
                  <a:t> to find a new host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Susceptible people become infected (</a:t>
                </a:r>
                <a:r>
                  <a:rPr lang="en-US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𝜷)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7030A0"/>
                    </a:solidFill>
                  </a:rPr>
                  <a:t>infected</a:t>
                </a:r>
                <a:r>
                  <a:rPr lang="en-US" dirty="0"/>
                  <a:t> people become recovered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blipFill>
                <a:blip r:embed="rId7"/>
                <a:stretch>
                  <a:fillRect l="-1161" t="-2703" r="-435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</a:t>
            </a:r>
            <a:r>
              <a:rPr lang="en-US" b="1" dirty="0">
                <a:solidFill>
                  <a:srgbClr val="7030A0"/>
                </a:solidFill>
              </a:rPr>
              <a:t>recovered</a:t>
            </a:r>
            <a:r>
              <a:rPr lang="en-US" dirty="0"/>
              <a:t> people </a:t>
            </a:r>
            <a:r>
              <a:rPr lang="en-US" b="1" dirty="0"/>
              <a:t>increases</a:t>
            </a:r>
            <a:r>
              <a:rPr lang="en-US" dirty="0"/>
              <a:t> over time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32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A46A-5325-1B46-B943-5DF004937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8EF1E-9B1B-5E88-1E0F-C64F2E6B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8DB7E2-CD83-7BDD-6660-4764EBBD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961264-3630-F546-8876-20B899EBCF39}"/>
              </a:ext>
            </a:extLst>
          </p:cNvPr>
          <p:cNvGrpSpPr/>
          <p:nvPr/>
        </p:nvGrpSpPr>
        <p:grpSpPr>
          <a:xfrm>
            <a:off x="2100496" y="1468581"/>
            <a:ext cx="5063921" cy="369332"/>
            <a:chOff x="3302575" y="5160838"/>
            <a:chExt cx="506392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CA93F8-83C4-470A-F0E1-DEA99D50AF31}"/>
                    </a:ext>
                  </a:extLst>
                </p:cNvPr>
                <p:cNvSpPr txBox="1"/>
                <p:nvPr/>
              </p:nvSpPr>
              <p:spPr>
                <a:xfrm>
                  <a:off x="3302575" y="5160838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CA93F8-83C4-470A-F0E1-DEA99D50A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2575" y="5160838"/>
                  <a:ext cx="248150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37"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3FA67E-506C-6986-A2AC-B5EE1E9B790C}"/>
                    </a:ext>
                  </a:extLst>
                </p:cNvPr>
                <p:cNvSpPr txBox="1"/>
                <p:nvPr/>
              </p:nvSpPr>
              <p:spPr>
                <a:xfrm>
                  <a:off x="5884993" y="5160838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03FA67E-506C-6986-A2AC-B5EE1E9B7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993" y="5160838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89E08-F410-A963-2757-343C04AB28F4}"/>
                  </a:ext>
                </a:extLst>
              </p:cNvPr>
              <p:cNvSpPr txBox="1"/>
              <p:nvPr/>
            </p:nvSpPr>
            <p:spPr>
              <a:xfrm>
                <a:off x="2239363" y="1968912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89E08-F410-A963-2757-343C04AB2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63" y="1968912"/>
                <a:ext cx="1168460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FB7E9-B9FD-D5CA-34BE-33BF7A764BE0}"/>
                  </a:ext>
                </a:extLst>
              </p:cNvPr>
              <p:cNvSpPr txBox="1"/>
              <p:nvPr/>
            </p:nvSpPr>
            <p:spPr>
              <a:xfrm>
                <a:off x="4007757" y="1968912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FB7E9-B9FD-D5CA-34BE-33BF7A76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57" y="1968912"/>
                <a:ext cx="1460656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185DE-7985-D72F-EEEF-B9701F1BAE6A}"/>
                  </a:ext>
                </a:extLst>
              </p:cNvPr>
              <p:cNvSpPr txBox="1"/>
              <p:nvPr/>
            </p:nvSpPr>
            <p:spPr>
              <a:xfrm>
                <a:off x="6068346" y="1968912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185DE-7985-D72F-EEEF-B9701F1B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346" y="1968912"/>
                <a:ext cx="878959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A4D8E05-9E55-0A4F-5B2D-C533012F4EB3}"/>
              </a:ext>
            </a:extLst>
          </p:cNvPr>
          <p:cNvSpPr/>
          <p:nvPr/>
        </p:nvSpPr>
        <p:spPr>
          <a:xfrm>
            <a:off x="5639446" y="1719160"/>
            <a:ext cx="205087" cy="26213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BE1C9-7C30-D246-A6A4-78D10F5D7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2475" y="2841332"/>
            <a:ext cx="4219048" cy="32761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4B54E4-3B5E-3D99-A11F-351C5495E47E}"/>
              </a:ext>
            </a:extLst>
          </p:cNvPr>
          <p:cNvGrpSpPr/>
          <p:nvPr/>
        </p:nvGrpSpPr>
        <p:grpSpPr>
          <a:xfrm>
            <a:off x="6650813" y="4628085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383B29-7685-86C7-B440-062F2E535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D3C23-CDAC-0BF0-700E-5BA347281C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6E195-F0FA-A29E-15CD-8855AAEE4EEF}"/>
              </a:ext>
            </a:extLst>
          </p:cNvPr>
          <p:cNvSpPr/>
          <p:nvPr/>
        </p:nvSpPr>
        <p:spPr>
          <a:xfrm>
            <a:off x="2926122" y="4698078"/>
            <a:ext cx="498368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0B616-9E19-6DAE-6E7B-5EE1AFFD9014}"/>
              </a:ext>
            </a:extLst>
          </p:cNvPr>
          <p:cNvGrpSpPr/>
          <p:nvPr/>
        </p:nvGrpSpPr>
        <p:grpSpPr>
          <a:xfrm>
            <a:off x="5115705" y="4838839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4FFEE5-B5A7-7998-F011-5B8D3860B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D4EA4A-9ED0-AAF1-2CD2-60ACAC9B15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615F2D5-3E50-2C9E-429D-C7604FB20E4C}"/>
              </a:ext>
            </a:extLst>
          </p:cNvPr>
          <p:cNvSpPr/>
          <p:nvPr/>
        </p:nvSpPr>
        <p:spPr>
          <a:xfrm>
            <a:off x="3478572" y="4925266"/>
            <a:ext cx="174266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747E51-38A8-5572-CBE4-6BEA0E789023}"/>
              </a:ext>
            </a:extLst>
          </p:cNvPr>
          <p:cNvSpPr txBox="1"/>
          <p:nvPr/>
        </p:nvSpPr>
        <p:spPr>
          <a:xfrm>
            <a:off x="2934056" y="4292233"/>
            <a:ext cx="360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 does not appear in the differential equations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6BFA42-7B75-18D1-961F-5DE3162FCA1B}"/>
              </a:ext>
            </a:extLst>
          </p:cNvPr>
          <p:cNvGrpSpPr/>
          <p:nvPr/>
        </p:nvGrpSpPr>
        <p:grpSpPr>
          <a:xfrm>
            <a:off x="6157201" y="5284997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213695-C256-FE91-8789-036DC52015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402EED2-4CF6-B530-A3CD-1F8741491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DF10F8-4128-C6C0-9D89-CA1D6C0D067D}"/>
              </a:ext>
            </a:extLst>
          </p:cNvPr>
          <p:cNvGrpSpPr/>
          <p:nvPr/>
        </p:nvGrpSpPr>
        <p:grpSpPr>
          <a:xfrm>
            <a:off x="4930122" y="5775271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A229AE-D604-1D49-9251-1B0EE065A9C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B73C1C1-3800-2924-9278-39C6149C5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1FD2D1D-F1D6-6D77-369D-96099C0B577F}"/>
              </a:ext>
            </a:extLst>
          </p:cNvPr>
          <p:cNvSpPr/>
          <p:nvPr/>
        </p:nvSpPr>
        <p:spPr>
          <a:xfrm>
            <a:off x="3549466" y="5835828"/>
            <a:ext cx="1334477" cy="2339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2119CC-15DF-B094-5C80-A8AAC5C895B9}"/>
              </a:ext>
            </a:extLst>
          </p:cNvPr>
          <p:cNvSpPr/>
          <p:nvPr/>
        </p:nvSpPr>
        <p:spPr>
          <a:xfrm>
            <a:off x="5366555" y="4698078"/>
            <a:ext cx="442324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9DB4D4-8461-5E58-9FB6-0A9D9F5EE22B}"/>
              </a:ext>
            </a:extLst>
          </p:cNvPr>
          <p:cNvSpPr/>
          <p:nvPr/>
        </p:nvSpPr>
        <p:spPr>
          <a:xfrm>
            <a:off x="5941971" y="4698078"/>
            <a:ext cx="498368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  <p:bldP spid="27" grpId="0"/>
      <p:bldP spid="41" grpId="0" animBg="1"/>
      <p:bldP spid="42" grpId="0" animBg="1"/>
      <p:bldP spid="5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9C858-303E-C201-E399-BDE4CE5974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76" y="1468581"/>
            <a:ext cx="5419048" cy="49238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763BB1-6FB1-B9EA-A4FF-AB0D8C3F4297}"/>
              </a:ext>
            </a:extLst>
          </p:cNvPr>
          <p:cNvGrpSpPr/>
          <p:nvPr/>
        </p:nvGrpSpPr>
        <p:grpSpPr>
          <a:xfrm>
            <a:off x="4840586" y="192461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04EA7FF-AE4C-9419-1981-954D31194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641CFB-8CE9-7E1F-F631-F3E0908A1E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C972FB-C4EE-F76B-68F8-1D9BFD95D731}"/>
              </a:ext>
            </a:extLst>
          </p:cNvPr>
          <p:cNvGrpSpPr/>
          <p:nvPr/>
        </p:nvGrpSpPr>
        <p:grpSpPr>
          <a:xfrm>
            <a:off x="5378902" y="262607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F06649-CA74-D01A-6886-BD4B4A896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376151-84B3-4585-9BB2-AF3BFE79C52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3D5E3B-BEA1-34B8-D418-6CEA9A52ADE4}"/>
              </a:ext>
            </a:extLst>
          </p:cNvPr>
          <p:cNvGrpSpPr/>
          <p:nvPr/>
        </p:nvGrpSpPr>
        <p:grpSpPr>
          <a:xfrm>
            <a:off x="7092570" y="3520463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303199-6E88-868D-98D8-51120F53534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B32813-EA63-FEFF-6995-E19B9C697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4B7231-E3D7-EED8-27DE-53F681F5A8B2}"/>
                  </a:ext>
                </a:extLst>
              </p:cNvPr>
              <p:cNvSpPr txBox="1"/>
              <p:nvPr/>
            </p:nvSpPr>
            <p:spPr>
              <a:xfrm>
                <a:off x="4572000" y="3115258"/>
                <a:ext cx="2644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Recovery Rate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Infection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4B7231-E3D7-EED8-27DE-53F681F5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115258"/>
                <a:ext cx="2644959" cy="307777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6D12FF6-9F31-771A-CB55-3515AF4A6C40}"/>
              </a:ext>
            </a:extLst>
          </p:cNvPr>
          <p:cNvGrpSpPr/>
          <p:nvPr/>
        </p:nvGrpSpPr>
        <p:grpSpPr>
          <a:xfrm>
            <a:off x="4880757" y="2846915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064A68-BA54-54C2-44B0-804C07EDFEC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8DF01-70E4-186A-B086-FC806AA38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F4AFD6-C9CA-3C3E-D84D-5F7012901EF3}"/>
              </a:ext>
            </a:extLst>
          </p:cNvPr>
          <p:cNvGrpSpPr/>
          <p:nvPr/>
        </p:nvGrpSpPr>
        <p:grpSpPr>
          <a:xfrm>
            <a:off x="6540908" y="3768490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EA253A-73ED-23A5-0D3D-43CE8A6A46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3195336-97A6-AE8E-27F8-EC8BB8790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9A3BC-17EC-5682-0AA9-36A71ED8E8CF}"/>
              </a:ext>
            </a:extLst>
          </p:cNvPr>
          <p:cNvGrpSpPr/>
          <p:nvPr/>
        </p:nvGrpSpPr>
        <p:grpSpPr>
          <a:xfrm>
            <a:off x="6540908" y="3983384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ED531B-8AF3-D3F7-7DFC-6DF46F0F06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41B6CDD-5023-5C41-E8DA-B1D4953B1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A0A013-1AA1-DBFB-2F95-2810AA980B90}"/>
                  </a:ext>
                </a:extLst>
              </p:cNvPr>
              <p:cNvSpPr txBox="1"/>
              <p:nvPr/>
            </p:nvSpPr>
            <p:spPr>
              <a:xfrm>
                <a:off x="4572000" y="4308177"/>
                <a:ext cx="2644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Only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person is sick at the start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A0A013-1AA1-DBFB-2F95-2810AA98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08177"/>
                <a:ext cx="2644959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33713FE-9184-294C-1A78-2135175CB404}"/>
              </a:ext>
            </a:extLst>
          </p:cNvPr>
          <p:cNvGrpSpPr/>
          <p:nvPr/>
        </p:nvGrpSpPr>
        <p:grpSpPr>
          <a:xfrm>
            <a:off x="5953234" y="4915524"/>
            <a:ext cx="1076632" cy="369332"/>
            <a:chOff x="2157212" y="5373058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AE6120-56EB-9EE0-D572-710ABAC76219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495C25-F8DA-F044-1B46-712269B12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3804DA1-71E3-0816-B8E7-24A83804A608}"/>
              </a:ext>
            </a:extLst>
          </p:cNvPr>
          <p:cNvSpPr/>
          <p:nvPr/>
        </p:nvSpPr>
        <p:spPr>
          <a:xfrm>
            <a:off x="4655127" y="4980907"/>
            <a:ext cx="1081304" cy="2191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78DC56-5389-F3D0-C4F6-D195C93B965D}"/>
              </a:ext>
            </a:extLst>
          </p:cNvPr>
          <p:cNvGrpSpPr/>
          <p:nvPr/>
        </p:nvGrpSpPr>
        <p:grpSpPr>
          <a:xfrm>
            <a:off x="3805273" y="603817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D4B1B-B583-BD45-23E6-FD0B60AC8A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1157033-7B41-3B42-67C6-F86689C1C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7334B14-350B-3334-A3EE-FC9DEE050810}"/>
              </a:ext>
            </a:extLst>
          </p:cNvPr>
          <p:cNvSpPr/>
          <p:nvPr/>
        </p:nvSpPr>
        <p:spPr>
          <a:xfrm>
            <a:off x="3294891" y="1999707"/>
            <a:ext cx="619648" cy="2191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7" grpId="0"/>
      <p:bldP spid="51" grpId="0" animBg="1"/>
      <p:bldP spid="5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8E1DD-4D3B-50C6-4AC7-8FECBAE1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90" y="2243285"/>
            <a:ext cx="5047619" cy="23714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D95C39-C8E3-9117-3D1E-ED5C9E788577}"/>
              </a:ext>
            </a:extLst>
          </p:cNvPr>
          <p:cNvGrpSpPr/>
          <p:nvPr/>
        </p:nvGrpSpPr>
        <p:grpSpPr>
          <a:xfrm>
            <a:off x="6019478" y="2695432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6B7EEC-0E88-B1A9-344E-89A62F583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07567-5E7D-1C24-0F61-DB2B1C2DF0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DC4F3-3700-8668-9DBE-141AF66B4A5A}"/>
              </a:ext>
            </a:extLst>
          </p:cNvPr>
          <p:cNvGrpSpPr/>
          <p:nvPr/>
        </p:nvGrpSpPr>
        <p:grpSpPr>
          <a:xfrm>
            <a:off x="5777581" y="291788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CC02085-41C2-F30B-6D30-1F0DA5CD3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50396D-52AE-BA48-74FA-D6CC448DE7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69B116-6923-F0A0-C000-E3629AADE8E6}"/>
              </a:ext>
            </a:extLst>
          </p:cNvPr>
          <p:cNvGrpSpPr/>
          <p:nvPr/>
        </p:nvGrpSpPr>
        <p:grpSpPr>
          <a:xfrm>
            <a:off x="5823355" y="3156613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7120A-8EB5-2DF2-682D-808F59A6F0B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897BC3-6CAC-8FC9-1498-4E39191C1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5E2C97F-BC84-A6F7-5F5A-975C2E5FA811}"/>
              </a:ext>
            </a:extLst>
          </p:cNvPr>
          <p:cNvSpPr/>
          <p:nvPr/>
        </p:nvSpPr>
        <p:spPr>
          <a:xfrm>
            <a:off x="3226850" y="2785333"/>
            <a:ext cx="139570" cy="6555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D98BB8-6916-8503-60A7-06EEDB795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projectile_motion.py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35F5520-4A0A-EC6F-0847-8C878DDE3E49}"/>
              </a:ext>
            </a:extLst>
          </p:cNvPr>
          <p:cNvSpPr/>
          <p:nvPr/>
        </p:nvSpPr>
        <p:spPr>
          <a:xfrm>
            <a:off x="4572000" y="4023520"/>
            <a:ext cx="899532" cy="297366"/>
          </a:xfrm>
          <a:prstGeom prst="wedgeRoundRectCallout">
            <a:avLst>
              <a:gd name="adj1" fmla="val -15936"/>
              <a:gd name="adj2" fmla="val 1953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SPLAT!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F279D26-82D3-2A60-9E16-3D7CBF80A5E7}"/>
              </a:ext>
            </a:extLst>
          </p:cNvPr>
          <p:cNvGrpSpPr/>
          <p:nvPr/>
        </p:nvGrpSpPr>
        <p:grpSpPr>
          <a:xfrm>
            <a:off x="4043009" y="2302636"/>
            <a:ext cx="3227892" cy="2473403"/>
            <a:chOff x="3566917" y="2931802"/>
            <a:chExt cx="3227892" cy="26071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3AA0DA-2E56-B4EF-998F-DBF375A610BE}"/>
                </a:ext>
              </a:extLst>
            </p:cNvPr>
            <p:cNvSpPr txBox="1"/>
            <p:nvPr/>
          </p:nvSpPr>
          <p:spPr>
            <a:xfrm>
              <a:off x="3566917" y="2931802"/>
              <a:ext cx="3227892" cy="9732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What must be the </a:t>
              </a:r>
              <a:r>
                <a:rPr lang="en-US" b="1" dirty="0">
                  <a:solidFill>
                    <a:srgbClr val="7030A0"/>
                  </a:solidFill>
                </a:rPr>
                <a:t>initial velocity </a:t>
              </a:r>
              <a:r>
                <a:rPr lang="en-US" dirty="0">
                  <a:solidFill>
                    <a:srgbClr val="7030A0"/>
                  </a:solidFill>
                </a:rPr>
                <a:t>of the performer to land safely on the trampoline?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3FFD6DB-DF7C-D4C0-C30C-9DD2962762E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180863" y="3905078"/>
              <a:ext cx="0" cy="163392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5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3DA65-AC37-084B-6DB4-18E384FA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7BE1A33-762D-4931-8A67-4D8EAA841094}"/>
              </a:ext>
            </a:extLst>
          </p:cNvPr>
          <p:cNvSpPr/>
          <p:nvPr/>
        </p:nvSpPr>
        <p:spPr>
          <a:xfrm>
            <a:off x="7185092" y="4886792"/>
            <a:ext cx="1588613" cy="954233"/>
          </a:xfrm>
          <a:prstGeom prst="wedgeRoundRectCallout">
            <a:avLst>
              <a:gd name="adj1" fmla="val -127400"/>
              <a:gd name="adj2" fmla="val -113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</a:t>
            </a:r>
            <a:r>
              <a:rPr lang="en-US" b="1" u="sng" dirty="0"/>
              <a:t>story</a:t>
            </a:r>
            <a:r>
              <a:rPr lang="en-US" b="1" dirty="0"/>
              <a:t>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2557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1A4BF-AB88-6B62-BB02-3E99C46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560086"/>
            <a:ext cx="5663089" cy="424731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91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S-I-R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560086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infected</a:t>
            </a:r>
            <a:r>
              <a:rPr lang="en-US" sz="2000" dirty="0"/>
              <a:t> population will fall </a:t>
            </a:r>
            <a:r>
              <a:rPr lang="en-US" sz="2000" i="1" dirty="0"/>
              <a:t>more slowly</a:t>
            </a:r>
            <a:r>
              <a:rPr lang="en-US" sz="2000" dirty="0"/>
              <a:t> than it rises, hence it takes </a:t>
            </a:r>
            <a:r>
              <a:rPr lang="en-US" sz="2000" b="1" dirty="0"/>
              <a:t>much</a:t>
            </a:r>
            <a:r>
              <a:rPr lang="en-US" sz="2000" dirty="0"/>
              <a:t> </a:t>
            </a:r>
            <a:r>
              <a:rPr lang="en-US" sz="2000" b="1" dirty="0"/>
              <a:t>longer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B050"/>
                </a:solidFill>
              </a:rPr>
              <a:t>rid</a:t>
            </a:r>
            <a:r>
              <a:rPr lang="en-US" sz="2000" dirty="0"/>
              <a:t> a population of an infection than it takes for the </a:t>
            </a:r>
            <a:r>
              <a:rPr lang="en-US" sz="2000" u="sng" dirty="0"/>
              <a:t>initial</a:t>
            </a:r>
            <a:r>
              <a:rPr lang="en-US" sz="2000" dirty="0"/>
              <a:t>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percentage of people will remain </a:t>
            </a:r>
            <a:r>
              <a:rPr lang="en-US" sz="2000" b="1" dirty="0">
                <a:solidFill>
                  <a:srgbClr val="0070C0"/>
                </a:solidFill>
              </a:rPr>
              <a:t>susceptible</a:t>
            </a:r>
            <a:r>
              <a:rPr lang="en-US" sz="2000" dirty="0"/>
              <a:t> for a </a:t>
            </a:r>
            <a:r>
              <a:rPr lang="en-US" sz="2000" b="1" dirty="0"/>
              <a:t>very long time</a:t>
            </a:r>
            <a:r>
              <a:rPr lang="en-US" sz="2000" dirty="0"/>
              <a:t> - hence the need for an </a:t>
            </a:r>
            <a:r>
              <a:rPr lang="en-US" sz="2000" i="1" dirty="0"/>
              <a:t>ongoing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vaccination</a:t>
            </a:r>
            <a:r>
              <a:rPr lang="en-US" sz="2000" dirty="0"/>
              <a:t> program – think about smallpox, polio, etc.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B10C49-CC1B-12E6-97E8-88613655C976}"/>
              </a:ext>
            </a:extLst>
          </p:cNvPr>
          <p:cNvCxnSpPr/>
          <p:nvPr/>
        </p:nvCxnSpPr>
        <p:spPr>
          <a:xfrm flipH="1">
            <a:off x="2932126" y="2735643"/>
            <a:ext cx="2546717" cy="179101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5AC0AC-89DD-EECE-E99A-28543D03F202}"/>
              </a:ext>
            </a:extLst>
          </p:cNvPr>
          <p:cNvCxnSpPr>
            <a:cxnSpLocks/>
          </p:cNvCxnSpPr>
          <p:nvPr/>
        </p:nvCxnSpPr>
        <p:spPr>
          <a:xfrm flipH="1">
            <a:off x="5010307" y="4367960"/>
            <a:ext cx="468536" cy="6045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6E40BB-91F1-CF65-2C8D-061D1322778F}"/>
              </a:ext>
            </a:extLst>
          </p:cNvPr>
          <p:cNvSpPr txBox="1"/>
          <p:nvPr/>
        </p:nvSpPr>
        <p:spPr>
          <a:xfrm>
            <a:off x="331380" y="5892582"/>
            <a:ext cx="520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 first made these slides in </a:t>
            </a:r>
            <a:r>
              <a:rPr lang="en-US" b="1" dirty="0">
                <a:solidFill>
                  <a:srgbClr val="7030A0"/>
                </a:solidFill>
              </a:rPr>
              <a:t>2016</a:t>
            </a:r>
            <a:r>
              <a:rPr lang="en-US" dirty="0">
                <a:solidFill>
                  <a:srgbClr val="7030A0"/>
                </a:solidFill>
              </a:rPr>
              <a:t> – before </a:t>
            </a:r>
            <a:r>
              <a:rPr lang="en-US" b="1" dirty="0">
                <a:solidFill>
                  <a:srgbClr val="7030A0"/>
                </a:solidFill>
              </a:rPr>
              <a:t>COVID-19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Mathematics doesn’t care about your politics</a:t>
            </a:r>
          </a:p>
        </p:txBody>
      </p:sp>
    </p:spTree>
    <p:extLst>
      <p:ext uri="{BB962C8B-B14F-4D97-AF65-F5344CB8AC3E}">
        <p14:creationId xmlns:p14="http://schemas.microsoft.com/office/powerpoint/2010/main" val="28765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C361-8441-4D70-95B0-7B4EFDA7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7462-CD8E-4E5A-874F-AFF7390F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77" y="334561"/>
            <a:ext cx="5891445" cy="6386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65C23C-5BD7-C69B-ACD7-E7A8CB8BE268}"/>
              </a:ext>
            </a:extLst>
          </p:cNvPr>
          <p:cNvSpPr/>
          <p:nvPr/>
        </p:nvSpPr>
        <p:spPr>
          <a:xfrm>
            <a:off x="3305331" y="854439"/>
            <a:ext cx="607102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593E99-BF2A-88A2-CADF-F37CEE467B93}"/>
              </a:ext>
            </a:extLst>
          </p:cNvPr>
          <p:cNvSpPr/>
          <p:nvPr/>
        </p:nvSpPr>
        <p:spPr>
          <a:xfrm>
            <a:off x="1786326" y="1988695"/>
            <a:ext cx="3033011" cy="225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F6EAB-A974-D91B-B848-6EAB1582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1" y="1621755"/>
            <a:ext cx="6559498" cy="45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148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58776-0CDC-128B-9A9F-E711BA42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44" y="2283204"/>
            <a:ext cx="6030506" cy="22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80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7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30463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Potential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(Voltage)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Electrostatic Fields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Electric Field Potential Between Charges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2E96-B762-3E2F-7A44-10D1CB2E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62"/>
          <a:stretch/>
        </p:blipFill>
        <p:spPr>
          <a:xfrm>
            <a:off x="1043657" y="1981200"/>
            <a:ext cx="3317376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10CBC-3C99-DBE6-A7A7-1DD31CA12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39"/>
          <a:stretch/>
        </p:blipFill>
        <p:spPr>
          <a:xfrm>
            <a:off x="4995823" y="1981200"/>
            <a:ext cx="3051621" cy="289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97D466-060E-4FDA-7098-BD0204F60EA1}"/>
              </a:ext>
            </a:extLst>
          </p:cNvPr>
          <p:cNvSpPr txBox="1"/>
          <p:nvPr/>
        </p:nvSpPr>
        <p:spPr>
          <a:xfrm>
            <a:off x="1216682" y="4982645"/>
            <a:ext cx="24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 </a:t>
            </a:r>
            <a:r>
              <a:rPr lang="en-US" i="1" dirty="0"/>
              <a:t>Potential</a:t>
            </a:r>
            <a:r>
              <a:rPr lang="en-US" dirty="0"/>
              <a:t> (V)</a:t>
            </a:r>
          </a:p>
          <a:p>
            <a:pPr algn="ctr"/>
            <a:r>
              <a:rPr lang="en-US" dirty="0"/>
              <a:t>A </a:t>
            </a:r>
            <a:r>
              <a:rPr lang="en-US" b="1" dirty="0"/>
              <a:t>scalar</a:t>
            </a:r>
            <a:r>
              <a:rPr lang="en-US" dirty="0"/>
              <a:t> field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B973A-A81A-1090-A893-62F948F85028}"/>
              </a:ext>
            </a:extLst>
          </p:cNvPr>
          <p:cNvSpPr txBox="1"/>
          <p:nvPr/>
        </p:nvSpPr>
        <p:spPr>
          <a:xfrm>
            <a:off x="5381862" y="4982645"/>
            <a:ext cx="24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 Field (V/m)</a:t>
            </a:r>
          </a:p>
          <a:p>
            <a:pPr algn="ctr"/>
            <a:r>
              <a:rPr lang="en-US" dirty="0"/>
              <a:t>A </a:t>
            </a:r>
            <a:r>
              <a:rPr lang="en-US" b="1" dirty="0"/>
              <a:t>vector</a:t>
            </a:r>
            <a:r>
              <a:rPr lang="en-US" dirty="0"/>
              <a:t> field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8D238-5190-D3DE-07C1-36200A14B18B}"/>
              </a:ext>
            </a:extLst>
          </p:cNvPr>
          <p:cNvGrpSpPr/>
          <p:nvPr/>
        </p:nvGrpSpPr>
        <p:grpSpPr>
          <a:xfrm>
            <a:off x="3650044" y="5123663"/>
            <a:ext cx="1731818" cy="369332"/>
            <a:chOff x="3650044" y="5123663"/>
            <a:chExt cx="1731818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0CCC3C-8B8E-2CF9-5767-BF2853A8FE0D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650044" y="5305811"/>
              <a:ext cx="173181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A40C8B-8747-7E9E-2E8F-EA5469256062}"/>
                </a:ext>
              </a:extLst>
            </p:cNvPr>
            <p:cNvSpPr txBox="1"/>
            <p:nvPr/>
          </p:nvSpPr>
          <p:spPr>
            <a:xfrm>
              <a:off x="4262162" y="5123663"/>
              <a:ext cx="4080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66B5B-99B8-F644-CDBA-27251F167E31}"/>
                  </a:ext>
                </a:extLst>
              </p:cNvPr>
              <p:cNvSpPr txBox="1"/>
              <p:nvPr/>
            </p:nvSpPr>
            <p:spPr>
              <a:xfrm>
                <a:off x="1533874" y="2561722"/>
                <a:ext cx="1131848" cy="45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66B5B-99B8-F644-CDBA-27251F16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74" y="2561722"/>
                <a:ext cx="1131848" cy="457113"/>
              </a:xfrm>
              <a:prstGeom prst="rect">
                <a:avLst/>
              </a:prstGeom>
              <a:blipFill>
                <a:blip r:embed="rId2"/>
                <a:stretch>
                  <a:fillRect l="-8108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27443C1-8A74-DF44-1373-D24240E10C57}"/>
              </a:ext>
            </a:extLst>
          </p:cNvPr>
          <p:cNvSpPr txBox="1"/>
          <p:nvPr/>
        </p:nvSpPr>
        <p:spPr>
          <a:xfrm>
            <a:off x="4090875" y="230569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Gauss's Law for Electric Fields </a:t>
            </a:r>
            <a:r>
              <a:rPr lang="en-US" dirty="0"/>
              <a:t>– Electric fields diverge from positive charges and converge on negative charges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77E76D-E360-4107-06F2-AC17C61B3079}"/>
              </a:ext>
            </a:extLst>
          </p:cNvPr>
          <p:cNvGrpSpPr/>
          <p:nvPr/>
        </p:nvGrpSpPr>
        <p:grpSpPr>
          <a:xfrm>
            <a:off x="802526" y="1564354"/>
            <a:ext cx="7538948" cy="584775"/>
            <a:chOff x="438127" y="1564354"/>
            <a:chExt cx="7538948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FB253B-4483-B1BB-DC30-84A829CBB297}"/>
                    </a:ext>
                  </a:extLst>
                </p:cNvPr>
                <p:cNvSpPr txBox="1"/>
                <p:nvPr/>
              </p:nvSpPr>
              <p:spPr>
                <a:xfrm>
                  <a:off x="438127" y="1564354"/>
                  <a:ext cx="20810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gradient (del) operator (nabla)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FB253B-4483-B1BB-DC30-84A829CBB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27" y="1564354"/>
                  <a:ext cx="2081097" cy="584775"/>
                </a:xfrm>
                <a:prstGeom prst="rect">
                  <a:avLst/>
                </a:prstGeom>
                <a:blipFill>
                  <a:blip r:embed="rId3"/>
                  <a:stretch>
                    <a:fillRect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AF00A7-756D-534A-1C1B-8CAE35CD260F}"/>
                    </a:ext>
                  </a:extLst>
                </p:cNvPr>
                <p:cNvSpPr txBox="1"/>
                <p:nvPr/>
              </p:nvSpPr>
              <p:spPr>
                <a:xfrm>
                  <a:off x="2888353" y="1687464"/>
                  <a:ext cx="201499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charge density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AF00A7-756D-534A-1C1B-8CAE35CD2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353" y="1687464"/>
                  <a:ext cx="2014999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7972D4-9914-239B-5285-ACB5AE609A4F}"/>
                    </a:ext>
                  </a:extLst>
                </p:cNvPr>
                <p:cNvSpPr txBox="1"/>
                <p:nvPr/>
              </p:nvSpPr>
              <p:spPr>
                <a:xfrm>
                  <a:off x="5272481" y="1687464"/>
                  <a:ext cx="270459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electric field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permittivity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7972D4-9914-239B-5285-ACB5AE609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481" y="1687464"/>
                  <a:ext cx="2704594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r="-451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1BAFB2E-BE40-7742-4D2D-22319D13AD0B}"/>
              </a:ext>
            </a:extLst>
          </p:cNvPr>
          <p:cNvSpPr txBox="1"/>
          <p:nvPr/>
        </p:nvSpPr>
        <p:spPr>
          <a:xfrm>
            <a:off x="1066249" y="4076131"/>
            <a:ext cx="3067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negative</a:t>
            </a:r>
            <a:r>
              <a:rPr lang="en-US" dirty="0"/>
              <a:t> sign indicates that the electric field points towards a </a:t>
            </a:r>
            <a:r>
              <a:rPr lang="en-US" i="1" dirty="0"/>
              <a:t>decreasing</a:t>
            </a:r>
            <a:r>
              <a:rPr lang="en-US" dirty="0"/>
              <a:t> potential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41BA8-286F-B99E-7F50-04FF88AAEBC8}"/>
              </a:ext>
            </a:extLst>
          </p:cNvPr>
          <p:cNvSpPr txBox="1"/>
          <p:nvPr/>
        </p:nvSpPr>
        <p:spPr>
          <a:xfrm>
            <a:off x="4547857" y="4076131"/>
            <a:ext cx="3484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Physically, this means that a </a:t>
            </a:r>
            <a:r>
              <a:rPr lang="en-US" b="1" dirty="0"/>
              <a:t>positive charge </a:t>
            </a:r>
            <a:r>
              <a:rPr lang="en-US" dirty="0"/>
              <a:t>will naturally move from regions of higher potential to regions of </a:t>
            </a:r>
            <a:r>
              <a:rPr lang="en-US" i="1" dirty="0"/>
              <a:t>lower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8C290-CF37-48E4-B882-4D271DCFB5E7}"/>
                  </a:ext>
                </a:extLst>
              </p:cNvPr>
              <p:cNvSpPr txBox="1"/>
              <p:nvPr/>
            </p:nvSpPr>
            <p:spPr>
              <a:xfrm>
                <a:off x="4034032" y="3486134"/>
                <a:ext cx="1075936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8C290-CF37-48E4-B882-4D271DCFB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32" y="3486134"/>
                <a:ext cx="1075936" cy="345159"/>
              </a:xfrm>
              <a:prstGeom prst="rect">
                <a:avLst/>
              </a:prstGeom>
              <a:blipFill>
                <a:blip r:embed="rId6"/>
                <a:stretch>
                  <a:fillRect l="-5682" r="-4545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B302C0-7C1D-1C5D-63A3-0862A74BFE2D}"/>
                  </a:ext>
                </a:extLst>
              </p:cNvPr>
              <p:cNvSpPr txBox="1"/>
              <p:nvPr/>
            </p:nvSpPr>
            <p:spPr>
              <a:xfrm>
                <a:off x="2051214" y="5404277"/>
                <a:ext cx="5494902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for an electro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static</a:t>
                </a:r>
                <a:r>
                  <a:rPr lang="en-US" b="1" dirty="0">
                    <a:solidFill>
                      <a:srgbClr val="7030A0"/>
                    </a:solidFill>
                  </a:rPr>
                  <a:t> field (the field isn’t changing)</a:t>
                </a:r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B302C0-7C1D-1C5D-63A3-0862A74BF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214" y="5404277"/>
                <a:ext cx="5494902" cy="345159"/>
              </a:xfrm>
              <a:prstGeom prst="rect">
                <a:avLst/>
              </a:prstGeom>
              <a:blipFill>
                <a:blip r:embed="rId7"/>
                <a:stretch>
                  <a:fillRect l="-1552" t="-5357" r="-1774" b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AA0E1-1E09-87DE-AEEF-4C6D9C51273D}"/>
                  </a:ext>
                </a:extLst>
              </p:cNvPr>
              <p:cNvSpPr txBox="1"/>
              <p:nvPr/>
            </p:nvSpPr>
            <p:spPr>
              <a:xfrm>
                <a:off x="2689722" y="5981672"/>
                <a:ext cx="3845989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AA0E1-1E09-87DE-AEEF-4C6D9C51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722" y="5981672"/>
                <a:ext cx="3845989" cy="345159"/>
              </a:xfrm>
              <a:prstGeom prst="rect">
                <a:avLst/>
              </a:prstGeom>
              <a:blipFill>
                <a:blip r:embed="rId8"/>
                <a:stretch>
                  <a:fillRect l="-951" r="-110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4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/>
      <p:bldP spid="3" grpId="0"/>
      <p:bldP spid="6" grpId="0"/>
      <p:bldP spid="8" grpId="0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/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blipFill>
                <a:blip r:embed="rId2"/>
                <a:stretch>
                  <a:fillRect l="-6250" t="-1961" r="-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/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2ECE16F-34C4-C3A1-5261-C8307E52F1EA}"/>
              </a:ext>
            </a:extLst>
          </p:cNvPr>
          <p:cNvSpPr txBox="1"/>
          <p:nvPr/>
        </p:nvSpPr>
        <p:spPr>
          <a:xfrm>
            <a:off x="1851733" y="1897621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a function to be static, it is not enough for the first derivative to be zero – think of the pendulum at the far left or right of its swing…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Its 2</a:t>
            </a:r>
            <a:r>
              <a:rPr lang="en-US" sz="1600" b="1" baseline="30000" dirty="0">
                <a:solidFill>
                  <a:srgbClr val="7030A0"/>
                </a:solidFill>
              </a:rPr>
              <a:t>nd</a:t>
            </a:r>
            <a:r>
              <a:rPr lang="en-US" sz="1600" b="1" dirty="0">
                <a:solidFill>
                  <a:srgbClr val="7030A0"/>
                </a:solidFill>
              </a:rPr>
              <a:t> derivative must also be zero!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/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54CA5351-59CD-8597-A78B-1ABB8E60C571}"/>
              </a:ext>
            </a:extLst>
          </p:cNvPr>
          <p:cNvGrpSpPr/>
          <p:nvPr/>
        </p:nvGrpSpPr>
        <p:grpSpPr>
          <a:xfrm>
            <a:off x="3170870" y="4516847"/>
            <a:ext cx="2444317" cy="1961535"/>
            <a:chOff x="3420251" y="4607531"/>
            <a:chExt cx="2444317" cy="196153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4090FA-C692-4A32-D269-A753E1DA1A3F}"/>
                </a:ext>
              </a:extLst>
            </p:cNvPr>
            <p:cNvSpPr/>
            <p:nvPr/>
          </p:nvSpPr>
          <p:spPr>
            <a:xfrm>
              <a:off x="4198813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82BAFE-C77E-B559-0E31-1DBDE7BA3A1D}"/>
                </a:ext>
              </a:extLst>
            </p:cNvPr>
            <p:cNvSpPr/>
            <p:nvPr/>
          </p:nvSpPr>
          <p:spPr>
            <a:xfrm>
              <a:off x="4740202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4816A-6540-6E73-D76D-6DD5E96FE41C}"/>
                </a:ext>
              </a:extLst>
            </p:cNvPr>
            <p:cNvSpPr/>
            <p:nvPr/>
          </p:nvSpPr>
          <p:spPr>
            <a:xfrm>
              <a:off x="5281591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FFCB84-1138-1882-BCEF-47DDBA4728C0}"/>
                </a:ext>
              </a:extLst>
            </p:cNvPr>
            <p:cNvSpPr/>
            <p:nvPr/>
          </p:nvSpPr>
          <p:spPr>
            <a:xfrm>
              <a:off x="4198813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993C3F-EBC0-4B14-ABF0-6E178C1FC53A}"/>
                </a:ext>
              </a:extLst>
            </p:cNvPr>
            <p:cNvSpPr/>
            <p:nvPr/>
          </p:nvSpPr>
          <p:spPr>
            <a:xfrm>
              <a:off x="4740202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3A2497-6CEC-5C3E-DB58-9F5451FAEAC5}"/>
                </a:ext>
              </a:extLst>
            </p:cNvPr>
            <p:cNvSpPr/>
            <p:nvPr/>
          </p:nvSpPr>
          <p:spPr>
            <a:xfrm>
              <a:off x="5281591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270749-A2BF-95FA-6B90-5F78DBBE5EA5}"/>
                </a:ext>
              </a:extLst>
            </p:cNvPr>
            <p:cNvSpPr/>
            <p:nvPr/>
          </p:nvSpPr>
          <p:spPr>
            <a:xfrm>
              <a:off x="4198813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A6C296-18E7-2AC5-216A-1BA6D703071B}"/>
                </a:ext>
              </a:extLst>
            </p:cNvPr>
            <p:cNvSpPr/>
            <p:nvPr/>
          </p:nvSpPr>
          <p:spPr>
            <a:xfrm>
              <a:off x="4740202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0FA266B-7DF2-5256-C3CA-B13EBDD527AF}"/>
                </a:ext>
              </a:extLst>
            </p:cNvPr>
            <p:cNvSpPr/>
            <p:nvPr/>
          </p:nvSpPr>
          <p:spPr>
            <a:xfrm>
              <a:off x="5281591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32852B-7F43-B8E5-762C-BDC803C6DAAD}"/>
                    </a:ext>
                  </a:extLst>
                </p:cNvPr>
                <p:cNvSpPr txBox="1"/>
                <p:nvPr/>
              </p:nvSpPr>
              <p:spPr>
                <a:xfrm>
                  <a:off x="4135931" y="460753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32852B-7F43-B8E5-762C-BDC803C6D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931" y="4607531"/>
                  <a:ext cx="6639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19CC4CD-D142-EF6C-8BDB-9FDD6ADF5C7B}"/>
                    </a:ext>
                  </a:extLst>
                </p:cNvPr>
                <p:cNvSpPr txBox="1"/>
                <p:nvPr/>
              </p:nvSpPr>
              <p:spPr>
                <a:xfrm>
                  <a:off x="4847128" y="4607531"/>
                  <a:ext cx="24334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19CC4CD-D142-EF6C-8BDB-9FDD6ADF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128" y="4607531"/>
                  <a:ext cx="24334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BDD31F-E411-98CB-80C7-62C2E1579F4C}"/>
                </a:ext>
              </a:extLst>
            </p:cNvPr>
            <p:cNvSpPr txBox="1"/>
            <p:nvPr/>
          </p:nvSpPr>
          <p:spPr>
            <a:xfrm>
              <a:off x="4260725" y="5606047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198137-5DBA-1FD0-EDA0-450A3BE95301}"/>
                </a:ext>
              </a:extLst>
            </p:cNvPr>
            <p:cNvSpPr txBox="1"/>
            <p:nvPr/>
          </p:nvSpPr>
          <p:spPr>
            <a:xfrm>
              <a:off x="5339200" y="5605194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F973D2-B0BB-9FF9-96A8-449472F426DA}"/>
                </a:ext>
              </a:extLst>
            </p:cNvPr>
            <p:cNvSpPr txBox="1"/>
            <p:nvPr/>
          </p:nvSpPr>
          <p:spPr>
            <a:xfrm>
              <a:off x="4802114" y="5054588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0EF498-D738-B062-01B5-ACB1FA5AE44D}"/>
                </a:ext>
              </a:extLst>
            </p:cNvPr>
            <p:cNvSpPr txBox="1"/>
            <p:nvPr/>
          </p:nvSpPr>
          <p:spPr>
            <a:xfrm>
              <a:off x="4799886" y="6155800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5BA610C-0BFF-C856-BC12-1F7F31C93D82}"/>
                </a:ext>
              </a:extLst>
            </p:cNvPr>
            <p:cNvSpPr txBox="1"/>
            <p:nvPr/>
          </p:nvSpPr>
          <p:spPr>
            <a:xfrm>
              <a:off x="4799886" y="5605194"/>
              <a:ext cx="33337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D83E058-865B-1419-CA53-788E5665D126}"/>
                    </a:ext>
                  </a:extLst>
                </p:cNvPr>
                <p:cNvSpPr txBox="1"/>
                <p:nvPr/>
              </p:nvSpPr>
              <p:spPr>
                <a:xfrm>
                  <a:off x="5200613" y="4619126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D83E058-865B-1419-CA53-788E5665D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13" y="4619126"/>
                  <a:ext cx="6639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4E4EF91-AEEC-BBF3-5E6D-25F0B6B1F6ED}"/>
                    </a:ext>
                  </a:extLst>
                </p:cNvPr>
                <p:cNvSpPr txBox="1"/>
                <p:nvPr/>
              </p:nvSpPr>
              <p:spPr>
                <a:xfrm>
                  <a:off x="3420252" y="505979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4E4EF91-AEEC-BBF3-5E6D-25F0B6B1F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252" y="5059791"/>
                  <a:ext cx="663955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C04B778-2807-CE7A-3DE7-2DFF76FEC924}"/>
                    </a:ext>
                  </a:extLst>
                </p:cNvPr>
                <p:cNvSpPr txBox="1"/>
                <p:nvPr/>
              </p:nvSpPr>
              <p:spPr>
                <a:xfrm>
                  <a:off x="3420251" y="5620583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C04B778-2807-CE7A-3DE7-2DFF76FE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251" y="5620583"/>
                  <a:ext cx="663955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9CD749-CBED-983C-AAD1-D75762C33FF8}"/>
                    </a:ext>
                  </a:extLst>
                </p:cNvPr>
                <p:cNvSpPr txBox="1"/>
                <p:nvPr/>
              </p:nvSpPr>
              <p:spPr>
                <a:xfrm>
                  <a:off x="3470717" y="615648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9CD749-CBED-983C-AAD1-D75762C33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717" y="6156481"/>
                  <a:ext cx="663955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AB3F9CB-9089-95B8-F877-239559DA6AEE}"/>
              </a:ext>
            </a:extLst>
          </p:cNvPr>
          <p:cNvSpPr txBox="1"/>
          <p:nvPr/>
        </p:nvSpPr>
        <p:spPr>
          <a:xfrm>
            <a:off x="460978" y="3763984"/>
            <a:ext cx="164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Discretization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over a 2D Grid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4B66DE-0B51-9493-4806-7B26539BBC38}"/>
              </a:ext>
            </a:extLst>
          </p:cNvPr>
          <p:cNvSpPr txBox="1"/>
          <p:nvPr/>
        </p:nvSpPr>
        <p:spPr>
          <a:xfrm>
            <a:off x="460978" y="3077024"/>
            <a:ext cx="164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2D Continuous</a:t>
            </a:r>
          </a:p>
        </p:txBody>
      </p:sp>
    </p:spTree>
    <p:extLst>
      <p:ext uri="{BB962C8B-B14F-4D97-AF65-F5344CB8AC3E}">
        <p14:creationId xmlns:p14="http://schemas.microsoft.com/office/powerpoint/2010/main" val="22525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28" grpId="0"/>
      <p:bldP spid="30" grpId="0"/>
      <p:bldP spid="63" grpId="0"/>
      <p:bldP spid="6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/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blipFill>
                <a:blip r:embed="rId2"/>
                <a:stretch>
                  <a:fillRect l="-6250" t="-1961" r="-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/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2ECE16F-34C4-C3A1-5261-C8307E52F1EA}"/>
              </a:ext>
            </a:extLst>
          </p:cNvPr>
          <p:cNvSpPr txBox="1"/>
          <p:nvPr/>
        </p:nvSpPr>
        <p:spPr>
          <a:xfrm>
            <a:off x="1851733" y="1897621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a function to be static, it is not enough for the first derivative to be zero – think of the pendulum at the far left or right of its swing…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Its 2</a:t>
            </a:r>
            <a:r>
              <a:rPr lang="en-US" sz="1600" b="1" baseline="30000" dirty="0">
                <a:solidFill>
                  <a:srgbClr val="7030A0"/>
                </a:solidFill>
              </a:rPr>
              <a:t>nd</a:t>
            </a:r>
            <a:r>
              <a:rPr lang="en-US" sz="1600" b="1" dirty="0">
                <a:solidFill>
                  <a:srgbClr val="7030A0"/>
                </a:solidFill>
              </a:rPr>
              <a:t> derivative must also be zero!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/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0AB3F9CB-9089-95B8-F877-239559DA6AEE}"/>
              </a:ext>
            </a:extLst>
          </p:cNvPr>
          <p:cNvSpPr txBox="1"/>
          <p:nvPr/>
        </p:nvSpPr>
        <p:spPr>
          <a:xfrm>
            <a:off x="460978" y="3763984"/>
            <a:ext cx="164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Discretization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over a 2D Grid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4B66DE-0B51-9493-4806-7B26539BBC38}"/>
              </a:ext>
            </a:extLst>
          </p:cNvPr>
          <p:cNvSpPr txBox="1"/>
          <p:nvPr/>
        </p:nvSpPr>
        <p:spPr>
          <a:xfrm>
            <a:off x="460978" y="3077024"/>
            <a:ext cx="164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2D 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C50558-C1B7-7784-1AB5-7F5D60CB4352}"/>
                  </a:ext>
                </a:extLst>
              </p:cNvPr>
              <p:cNvSpPr txBox="1"/>
              <p:nvPr/>
            </p:nvSpPr>
            <p:spPr>
              <a:xfrm>
                <a:off x="3091293" y="5146215"/>
                <a:ext cx="2961414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C50558-C1B7-7784-1AB5-7F5D60CB4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293" y="5146215"/>
                <a:ext cx="2961414" cy="11738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38123C8-58FD-73B0-C50F-51C9A134264C}"/>
              </a:ext>
            </a:extLst>
          </p:cNvPr>
          <p:cNvSpPr txBox="1"/>
          <p:nvPr/>
        </p:nvSpPr>
        <p:spPr>
          <a:xfrm>
            <a:off x="2901898" y="4615971"/>
            <a:ext cx="334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convolution </a:t>
            </a:r>
            <a:r>
              <a:rPr lang="en-US" b="1" dirty="0">
                <a:solidFill>
                  <a:srgbClr val="7030A0"/>
                </a:solidFill>
              </a:rPr>
              <a:t>kernel</a:t>
            </a:r>
            <a:r>
              <a:rPr lang="en-US" dirty="0">
                <a:solidFill>
                  <a:srgbClr val="7030A0"/>
                </a:solidFill>
              </a:rPr>
              <a:t> (stencil)</a:t>
            </a:r>
          </a:p>
        </p:txBody>
      </p:sp>
    </p:spTree>
    <p:extLst>
      <p:ext uri="{BB962C8B-B14F-4D97-AF65-F5344CB8AC3E}">
        <p14:creationId xmlns:p14="http://schemas.microsoft.com/office/powerpoint/2010/main" val="104730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7FE3F5-6495-4793-AA41-31A3349D28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f77a60-99f0-492a-bd7e-3f85d9aaed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3F5118-73BD-4A06-B582-B7E1765206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5C2DF8-C2BE-4B5A-A615-D2901DFDDF6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14004</TotalTime>
  <Words>4864</Words>
  <Application>Microsoft Macintosh PowerPoint</Application>
  <PresentationFormat>On-screen Show (4:3)</PresentationFormat>
  <Paragraphs>951</Paragraphs>
  <Slides>114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17 – Part 1 of 2 – Topics</vt:lpstr>
      <vt:lpstr>Session 17 – Part 1 of 2 – Topics</vt:lpstr>
      <vt:lpstr>Projectile Motion</vt:lpstr>
      <vt:lpstr>Projectile Motion</vt:lpstr>
      <vt:lpstr>Projectile Motion</vt:lpstr>
      <vt:lpstr>Open projectile_motion.py</vt:lpstr>
      <vt:lpstr>View projectile_motion.py</vt:lpstr>
      <vt:lpstr>Run projectile_motion.py</vt:lpstr>
      <vt:lpstr>Edit projectile_motion.py</vt:lpstr>
      <vt:lpstr>Run projectile_motion.py</vt:lpstr>
      <vt:lpstr>Modelling Nuclear Decay</vt:lpstr>
      <vt:lpstr>Modelling Nuclear Decay</vt:lpstr>
      <vt:lpstr>Modelling Carbon-14 Decay</vt:lpstr>
      <vt:lpstr>Open carbon14_decay.py</vt:lpstr>
      <vt:lpstr>Run carbon14_decay.py</vt:lpstr>
      <vt:lpstr>Fluorine-18</vt:lpstr>
      <vt:lpstr>Fluorine-18</vt:lpstr>
      <vt:lpstr>Open fluorine18_decay.py</vt:lpstr>
      <vt:lpstr>Run fluorine18_decay.py</vt:lpstr>
      <vt:lpstr>Modelling a Simple Pendulum</vt:lpstr>
      <vt:lpstr>Modelling a Simple Pendulum</vt:lpstr>
      <vt:lpstr>Open simple_pendulum.py</vt:lpstr>
      <vt:lpstr>View simple_pendulum.py</vt:lpstr>
      <vt:lpstr>Run simple_pendulum.py</vt:lpstr>
      <vt:lpstr>Numerical Instability of Euler's Method For Oscillatory Modes</vt:lpstr>
      <vt:lpstr>Cromer's Fix to Euler's Method</vt:lpstr>
      <vt:lpstr>Edit simple_pendulum.py</vt:lpstr>
      <vt:lpstr>Run simple_pendulum.py</vt:lpstr>
      <vt:lpstr>Runge-Kutta Methods</vt:lpstr>
      <vt:lpstr>Runge-Kutta Methods</vt:lpstr>
      <vt:lpstr>Nonlinear Ordinary Differential Equation</vt:lpstr>
      <vt:lpstr>Nonlinear Ordinary Differential Equation</vt:lpstr>
      <vt:lpstr>Open nonlinear_ode.py</vt:lpstr>
      <vt:lpstr>View nonlinear_ode.py</vt:lpstr>
      <vt:lpstr>Run nonlinear_ode.py</vt:lpstr>
      <vt:lpstr>Run nonlinear_ode.py</vt:lpstr>
      <vt:lpstr>Runge-Kutta Methods</vt:lpstr>
      <vt:lpstr>PowerPoint Presentation</vt:lpstr>
      <vt:lpstr>Solve ODEs with SciPy</vt:lpstr>
      <vt:lpstr>Scientific Computing with Python</vt:lpstr>
      <vt:lpstr>Scientific Computing with Python</vt:lpstr>
      <vt:lpstr>Modelling a Simple Pendulum</vt:lpstr>
      <vt:lpstr>Open scipy_pendulum.py</vt:lpstr>
      <vt:lpstr>View scipy_pendulum.py</vt:lpstr>
      <vt:lpstr>View scipy_pendulum.py</vt:lpstr>
      <vt:lpstr>Run scipy_pendulum.py</vt:lpstr>
      <vt:lpstr>Damped Harmonic Oscillator</vt:lpstr>
      <vt:lpstr>Damped Harmonic Oscillator</vt:lpstr>
      <vt:lpstr>Damped Harmonic Oscillator</vt:lpstr>
      <vt:lpstr>Open damped_pendulum.py</vt:lpstr>
      <vt:lpstr>View damped_pendulum.py</vt:lpstr>
      <vt:lpstr>View damped_pendulum.py</vt:lpstr>
      <vt:lpstr>View damped_pendulum.py</vt:lpstr>
      <vt:lpstr>Run damped_pendulum.py</vt:lpstr>
      <vt:lpstr>Damped Harmonic Oscillator</vt:lpstr>
      <vt:lpstr>Tuned Mass Dampers</vt:lpstr>
      <vt:lpstr>Tuned Mass Dampers</vt:lpstr>
      <vt:lpstr>Coupled Harmonograph</vt:lpstr>
      <vt:lpstr>Coupled Harmonograph</vt:lpstr>
      <vt:lpstr>Open harmonograph.py</vt:lpstr>
      <vt:lpstr>View harmonograph.py</vt:lpstr>
      <vt:lpstr>View harmonograph.py</vt:lpstr>
      <vt:lpstr>Run harmonograph.py</vt:lpstr>
      <vt:lpstr>Lissajous Figures</vt:lpstr>
      <vt:lpstr>Lissajous Orbits</vt:lpstr>
      <vt:lpstr>Lissajous Orbits</vt:lpstr>
      <vt:lpstr>Lissajous Orbits</vt:lpstr>
      <vt:lpstr>PowerPoint Presentation</vt:lpstr>
      <vt:lpstr>Estes Model Rocket</vt:lpstr>
      <vt:lpstr>Estes Model Rocket</vt:lpstr>
      <vt:lpstr>Estes Model Rocket</vt:lpstr>
      <vt:lpstr>Open estes_rocket.py</vt:lpstr>
      <vt:lpstr>View estes_rocket.py</vt:lpstr>
      <vt:lpstr>View estes_rocket.py</vt:lpstr>
      <vt:lpstr>View estes_rocket.py</vt:lpstr>
      <vt:lpstr>View estes_rocket.py</vt:lpstr>
      <vt:lpstr>Run estes_rocket.py</vt:lpstr>
      <vt:lpstr>Session 17 – Part 2 of 2 – Topics</vt:lpstr>
      <vt:lpstr>PowerPoint Presentation</vt:lpstr>
      <vt:lpstr>Open predator_prey.py</vt:lpstr>
      <vt:lpstr>View predator_prey.py</vt:lpstr>
      <vt:lpstr>View predator_prey.py</vt:lpstr>
      <vt:lpstr>Run predator_prey.py</vt:lpstr>
      <vt:lpstr>PowerPoint Presentation</vt:lpstr>
      <vt:lpstr>PowerPoint Presentation</vt:lpstr>
      <vt:lpstr>Open epidemiology.py</vt:lpstr>
      <vt:lpstr>View epidemiology.py</vt:lpstr>
      <vt:lpstr>View epidemiology.py</vt:lpstr>
      <vt:lpstr>Run epidemiology.py</vt:lpstr>
      <vt:lpstr>PowerPoint Presentation</vt:lpstr>
      <vt:lpstr>PowerPoint Presentation</vt:lpstr>
      <vt:lpstr>Electrostatic Field in Parallel Plates</vt:lpstr>
      <vt:lpstr>Electrostatic Field in Parallel Plates</vt:lpstr>
      <vt:lpstr>PowerPoint Presentation</vt:lpstr>
      <vt:lpstr>Electric Field Potential Between Charges</vt:lpstr>
      <vt:lpstr>Electrostatic Field in Parallel Plates</vt:lpstr>
      <vt:lpstr>Electrostatic Field in Parallel Plates</vt:lpstr>
      <vt:lpstr>Electrostatic Field in Parallel Plates</vt:lpstr>
      <vt:lpstr>Electrostatic Field in Parallel Plates</vt:lpstr>
      <vt:lpstr>Electrostatic Field in Parallel Plates</vt:lpstr>
      <vt:lpstr>Open parallel_plates.py</vt:lpstr>
      <vt:lpstr>View parallel_plates.py</vt:lpstr>
      <vt:lpstr>View parallel_plates.py</vt:lpstr>
      <vt:lpstr>View parallel_plates.py</vt:lpstr>
      <vt:lpstr>View parallel_plates.py</vt:lpstr>
      <vt:lpstr>Run parallel_plates.py</vt:lpstr>
      <vt:lpstr>Edit parallel_plates.py</vt:lpstr>
      <vt:lpstr>Edit parallel_plates.py</vt:lpstr>
      <vt:lpstr>Session 17 – Now You Know…</vt:lpstr>
      <vt:lpstr>Session 17 – Now You Know…</vt:lpstr>
      <vt:lpstr>Task 17-01</vt:lpstr>
      <vt:lpstr>Task 18-02</vt:lpstr>
      <vt:lpstr>Task 18-02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Cleo Lepart</cp:lastModifiedBy>
  <cp:revision>1006</cp:revision>
  <cp:lastPrinted>2015-06-01T00:45:11Z</cp:lastPrinted>
  <dcterms:created xsi:type="dcterms:W3CDTF">2014-09-21T17:58:26Z</dcterms:created>
  <dcterms:modified xsi:type="dcterms:W3CDTF">2024-06-28T14:52:26Z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